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9" r:id="rId2"/>
    <p:sldId id="281" r:id="rId3"/>
    <p:sldId id="310" r:id="rId4"/>
    <p:sldId id="311" r:id="rId5"/>
    <p:sldId id="312" r:id="rId6"/>
    <p:sldId id="313" r:id="rId7"/>
    <p:sldId id="314" r:id="rId8"/>
    <p:sldId id="315" r:id="rId9"/>
    <p:sldId id="323" r:id="rId10"/>
    <p:sldId id="296" r:id="rId11"/>
    <p:sldId id="316" r:id="rId12"/>
    <p:sldId id="317" r:id="rId13"/>
    <p:sldId id="318" r:id="rId14"/>
    <p:sldId id="319" r:id="rId15"/>
    <p:sldId id="320" r:id="rId16"/>
    <p:sldId id="321" r:id="rId17"/>
    <p:sldId id="26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 Wang" initials="JW" lastIdx="1" clrIdx="0">
    <p:extLst>
      <p:ext uri="{19B8F6BF-5375-455C-9EA6-DF929625EA0E}">
        <p15:presenceInfo xmlns="" xmlns:p15="http://schemas.microsoft.com/office/powerpoint/2012/main" userId="492705aca7d105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5" autoAdjust="0"/>
    <p:restoredTop sz="99869" autoAdjust="0"/>
  </p:normalViewPr>
  <p:slideViewPr>
    <p:cSldViewPr snapToGrid="0">
      <p:cViewPr varScale="1">
        <p:scale>
          <a:sx n="64" d="100"/>
          <a:sy n="64" d="100"/>
        </p:scale>
        <p:origin x="-88" y="-1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D073B0-1B57-456E-B86D-7A69BDCDC1AF}" type="datetimeFigureOut">
              <a:rPr lang="zh-CN" altLang="en-US" smtClean="0"/>
              <a:t>2021/5/13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5CAFB-A739-4768-A0F4-02031E5FAB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464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5CAFB-A739-4768-A0F4-02031E5FABE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883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85CAFB-A739-4768-A0F4-02031E5FABE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543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5CAFB-A739-4768-A0F4-02031E5FABE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562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5CAFB-A739-4768-A0F4-02031E5FABE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56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="" xmlns:a16="http://schemas.microsoft.com/office/drawing/2014/main" id="{51E28008-4CAC-4B9E-A770-7A1830B377D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48" y="0"/>
            <a:ext cx="12205648" cy="2417543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>
                <a:alpha val="0"/>
              </a:schemeClr>
            </a:outerShdw>
            <a:reflection endPos="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>
            <a:extLst>
              <a:ext uri="{FF2B5EF4-FFF2-40B4-BE49-F238E27FC236}">
                <a16:creationId xmlns="" xmlns:a16="http://schemas.microsoft.com/office/drawing/2014/main" id="{9696BA96-23D1-46A9-BA1C-E3112518AB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" y="5752814"/>
            <a:ext cx="5076825" cy="100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="" xmlns:a16="http://schemas.microsoft.com/office/drawing/2014/main" id="{99AED9A9-FA76-4857-A7C0-D5ADC4FE8273}"/>
              </a:ext>
            </a:extLst>
          </p:cNvPr>
          <p:cNvSpPr/>
          <p:nvPr userDrawn="1"/>
        </p:nvSpPr>
        <p:spPr>
          <a:xfrm>
            <a:off x="0" y="0"/>
            <a:ext cx="12192000" cy="2417543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reflection stA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Picture 4">
            <a:extLst>
              <a:ext uri="{FF2B5EF4-FFF2-40B4-BE49-F238E27FC236}">
                <a16:creationId xmlns="" xmlns:a16="http://schemas.microsoft.com/office/drawing/2014/main" id="{AE6AEFCF-1A8C-4AC9-AC11-FCCFE62DCA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5648" cy="2417543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>
                <a:alpha val="0"/>
              </a:schemeClr>
            </a:outerShdw>
            <a:reflection endPos="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="" xmlns:a16="http://schemas.microsoft.com/office/drawing/2014/main" id="{C5F4BAF8-F8FE-4828-A57D-BC0E8A3FBB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2543" y="5900652"/>
            <a:ext cx="1137072" cy="7139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8850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98BFEB7-70B1-4E2D-A842-02BC5694FD3C}"/>
              </a:ext>
            </a:extLst>
          </p:cNvPr>
          <p:cNvSpPr/>
          <p:nvPr userDrawn="1"/>
        </p:nvSpPr>
        <p:spPr>
          <a:xfrm rot="19764075">
            <a:off x="1435525" y="2693263"/>
            <a:ext cx="932094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609600"/>
            <a:r>
              <a:rPr lang="en-US" altLang="zh-CN" sz="8800" dirty="0">
                <a:ln w="0"/>
                <a:solidFill>
                  <a:srgbClr val="4FA5E3">
                    <a:lumMod val="20000"/>
                    <a:lumOff val="80000"/>
                  </a:srgbClr>
                </a:solidFill>
                <a:ea typeface="华文楷体" panose="02010600040101010101" pitchFamily="2" charset="-122"/>
                <a:cs typeface="Segoe UI" panose="020B0502040204020203" pitchFamily="34" charset="0"/>
              </a:rPr>
              <a:t>ACM Confidential</a:t>
            </a:r>
            <a:endParaRPr lang="zh-CN" altLang="en-US" sz="8800" dirty="0">
              <a:ln w="0"/>
              <a:solidFill>
                <a:srgbClr val="4FA5E3">
                  <a:lumMod val="20000"/>
                  <a:lumOff val="80000"/>
                </a:srgbClr>
              </a:solidFill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0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98BFEB7-70B1-4E2D-A842-02BC5694FD3C}"/>
              </a:ext>
            </a:extLst>
          </p:cNvPr>
          <p:cNvSpPr/>
          <p:nvPr userDrawn="1"/>
        </p:nvSpPr>
        <p:spPr>
          <a:xfrm rot="19764075">
            <a:off x="1435525" y="2693263"/>
            <a:ext cx="932094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609600"/>
            <a:r>
              <a:rPr lang="en-US" altLang="zh-CN" sz="8800" dirty="0">
                <a:ln w="0"/>
                <a:solidFill>
                  <a:srgbClr val="4FA5E3">
                    <a:lumMod val="20000"/>
                    <a:lumOff val="80000"/>
                  </a:srgbClr>
                </a:solidFill>
                <a:ea typeface="华文楷体" panose="02010600040101010101" pitchFamily="2" charset="-122"/>
                <a:cs typeface="Segoe UI" panose="020B0502040204020203" pitchFamily="34" charset="0"/>
              </a:rPr>
              <a:t>ACM Confidential</a:t>
            </a:r>
            <a:endParaRPr lang="zh-CN" altLang="en-US" sz="8800" dirty="0">
              <a:ln w="0"/>
              <a:solidFill>
                <a:srgbClr val="4FA5E3">
                  <a:lumMod val="20000"/>
                  <a:lumOff val="80000"/>
                </a:srgbClr>
              </a:solidFill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0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69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="" xmlns:a16="http://schemas.microsoft.com/office/drawing/2014/main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="" xmlns:a16="http://schemas.microsoft.com/office/drawing/2014/main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171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="" xmlns:a16="http://schemas.microsoft.com/office/drawing/2014/main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="" xmlns:a16="http://schemas.microsoft.com/office/drawing/2014/main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600040" y="233680"/>
            <a:ext cx="5292400" cy="5757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6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E8F610FB-AC2D-4979-AB94-41D9927A2F23}"/>
              </a:ext>
            </a:extLst>
          </p:cNvPr>
          <p:cNvGrpSpPr/>
          <p:nvPr userDrawn="1"/>
        </p:nvGrpSpPr>
        <p:grpSpPr>
          <a:xfrm>
            <a:off x="2023620" y="3108836"/>
            <a:ext cx="8144759" cy="1200689"/>
            <a:chOff x="2023620" y="2814719"/>
            <a:chExt cx="8144759" cy="1200689"/>
          </a:xfrm>
        </p:grpSpPr>
        <p:sp>
          <p:nvSpPr>
            <p:cNvPr id="8" name="文本框 7">
              <a:extLst>
                <a:ext uri="{FF2B5EF4-FFF2-40B4-BE49-F238E27FC236}">
                  <a16:creationId xmlns="" xmlns:a16="http://schemas.microsoft.com/office/drawing/2014/main" id="{3A7DF283-2D98-478B-ADC0-AF5A87416909}"/>
                </a:ext>
              </a:extLst>
            </p:cNvPr>
            <p:cNvSpPr txBox="1"/>
            <p:nvPr/>
          </p:nvSpPr>
          <p:spPr>
            <a:xfrm>
              <a:off x="2023620" y="2814719"/>
              <a:ext cx="8144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THANK YOU</a:t>
              </a:r>
              <a:r>
                <a:rPr lang="zh-CN" altLang="en-US" sz="48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！</a:t>
              </a:r>
            </a:p>
          </p:txBody>
        </p:sp>
        <p:sp>
          <p:nvSpPr>
            <p:cNvPr id="9" name="TextBox 9">
              <a:extLst>
                <a:ext uri="{FF2B5EF4-FFF2-40B4-BE49-F238E27FC236}">
                  <a16:creationId xmlns="" xmlns:a16="http://schemas.microsoft.com/office/drawing/2014/main" id="{C5D7D56A-250A-494C-8274-CA0A8D9B104F}"/>
                </a:ext>
              </a:extLst>
            </p:cNvPr>
            <p:cNvSpPr txBox="1"/>
            <p:nvPr userDrawn="1"/>
          </p:nvSpPr>
          <p:spPr>
            <a:xfrm>
              <a:off x="3876262" y="3556386"/>
              <a:ext cx="4104860" cy="4590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 defTabSz="914377" fontAlgn="auto">
                <a:lnSpc>
                  <a:spcPct val="13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lang="en-US" altLang="zh-CN" sz="2000" b="0" kern="0" dirty="0">
                  <a:solidFill>
                    <a:prstClr val="white">
                      <a:lumMod val="50000"/>
                    </a:prstClr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Wet </a:t>
              </a:r>
              <a:r>
                <a:rPr lang="en-US" altLang="zh-CN" sz="2000" kern="0" dirty="0">
                  <a:solidFill>
                    <a:srgbClr val="B22600">
                      <a:lumMod val="60000"/>
                      <a:lumOff val="40000"/>
                    </a:srgbClr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Pro</a:t>
              </a:r>
              <a:r>
                <a:rPr lang="en-US" altLang="zh-CN" sz="2000" kern="0" dirty="0">
                  <a:solidFill>
                    <a:srgbClr val="0070C0"/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c</a:t>
              </a:r>
              <a:r>
                <a:rPr lang="en-US" altLang="zh-CN" sz="2000" kern="0" dirty="0">
                  <a:solidFill>
                    <a:srgbClr val="00B050"/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e</a:t>
              </a:r>
              <a:r>
                <a:rPr lang="en-US" altLang="zh-CN" sz="2000" kern="0" dirty="0">
                  <a:solidFill>
                    <a:srgbClr val="B22600">
                      <a:lumMod val="40000"/>
                      <a:lumOff val="60000"/>
                    </a:srgbClr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ss</a:t>
              </a:r>
              <a:r>
                <a:rPr lang="en-US" altLang="zh-CN" sz="2000" b="0" kern="0" dirty="0">
                  <a:solidFill>
                    <a:prstClr val="white">
                      <a:lumMod val="50000"/>
                    </a:prstClr>
                  </a:solidFill>
                  <a:latin typeface="Calibri Light" panose="020F0302020204030204" pitchFamily="34" charset="0"/>
                  <a:ea typeface="Microsoft JhengHei" panose="020B0604030504040204" pitchFamily="34" charset="-120"/>
                  <a:cs typeface="Calibri Light" panose="020F0302020204030204" pitchFamily="34" charset="0"/>
                  <a:sym typeface="+mn-lt"/>
                </a:rPr>
                <a:t> Department</a:t>
              </a:r>
              <a:endParaRPr lang="zh-CN" altLang="en-US" sz="2000" b="0" kern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ea typeface="Microsoft JhengHei" panose="020B0604030504040204" pitchFamily="34" charset="-120"/>
                <a:cs typeface="Calibri Light" panose="020F0302020204030204" pitchFamily="34" charset="0"/>
                <a:sym typeface="+mn-lt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F1E89DB-B51B-4447-8641-DADB27CC8A66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B11671B1-6DB1-455C-8E24-CC5D488ED3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B127B036-98AB-4C3B-9A77-C3D03774C4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742" y="1735233"/>
            <a:ext cx="1295168" cy="8132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2131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414867" y="239186"/>
            <a:ext cx="10972800" cy="575733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 sz="28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609601" y="980017"/>
            <a:ext cx="10972800" cy="5145616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121359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="" xmlns:a16="http://schemas.microsoft.com/office/drawing/2014/main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="" xmlns:a16="http://schemas.microsoft.com/office/drawing/2014/main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157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="" xmlns:a16="http://schemas.microsoft.com/office/drawing/2014/main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="" xmlns:a16="http://schemas.microsoft.com/office/drawing/2014/main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110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98BFEB7-70B1-4E2D-A842-02BC5694FD3C}"/>
              </a:ext>
            </a:extLst>
          </p:cNvPr>
          <p:cNvSpPr/>
          <p:nvPr userDrawn="1"/>
        </p:nvSpPr>
        <p:spPr>
          <a:xfrm rot="19764075">
            <a:off x="1435525" y="2693263"/>
            <a:ext cx="932094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609600"/>
            <a:r>
              <a:rPr lang="en-US" altLang="zh-CN" sz="8800" dirty="0">
                <a:ln w="0"/>
                <a:solidFill>
                  <a:srgbClr val="4FA5E3">
                    <a:lumMod val="20000"/>
                    <a:lumOff val="80000"/>
                  </a:srgbClr>
                </a:solidFill>
                <a:ea typeface="华文楷体" panose="02010600040101010101" pitchFamily="2" charset="-122"/>
                <a:cs typeface="Segoe UI" panose="020B0502040204020203" pitchFamily="34" charset="0"/>
              </a:rPr>
              <a:t>ACM Confidential</a:t>
            </a:r>
            <a:endParaRPr lang="zh-CN" altLang="en-US" sz="8800" dirty="0">
              <a:ln w="0"/>
              <a:solidFill>
                <a:srgbClr val="4FA5E3">
                  <a:lumMod val="20000"/>
                  <a:lumOff val="80000"/>
                </a:srgbClr>
              </a:solidFill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0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98BFEB7-70B1-4E2D-A842-02BC5694FD3C}"/>
              </a:ext>
            </a:extLst>
          </p:cNvPr>
          <p:cNvSpPr/>
          <p:nvPr userDrawn="1"/>
        </p:nvSpPr>
        <p:spPr>
          <a:xfrm rot="19764075">
            <a:off x="1435525" y="2693263"/>
            <a:ext cx="932094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609600"/>
            <a:r>
              <a:rPr lang="en-US" altLang="zh-CN" sz="8800" dirty="0">
                <a:ln w="0"/>
                <a:solidFill>
                  <a:srgbClr val="4FA5E3">
                    <a:lumMod val="20000"/>
                    <a:lumOff val="80000"/>
                  </a:srgbClr>
                </a:solidFill>
                <a:ea typeface="华文楷体" panose="02010600040101010101" pitchFamily="2" charset="-122"/>
                <a:cs typeface="Segoe UI" panose="020B0502040204020203" pitchFamily="34" charset="0"/>
              </a:rPr>
              <a:t>ACM Confidential</a:t>
            </a:r>
            <a:endParaRPr lang="zh-CN" altLang="en-US" sz="8800" dirty="0">
              <a:ln w="0"/>
              <a:solidFill>
                <a:srgbClr val="4FA5E3">
                  <a:lumMod val="20000"/>
                  <a:lumOff val="80000"/>
                </a:srgbClr>
              </a:solidFill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0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95F55A67-6D9B-4099-9FEE-F1BBF3F12662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A36FD18-9D6D-42C9-A2B2-9EC07113EF62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xmlns="" id="{23D2B65B-CB2C-43B8-BD37-D4E65EBDA52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998BFEB7-70B1-4E2D-A842-02BC5694FD3C}"/>
              </a:ext>
            </a:extLst>
          </p:cNvPr>
          <p:cNvSpPr/>
          <p:nvPr userDrawn="1"/>
        </p:nvSpPr>
        <p:spPr>
          <a:xfrm rot="19764075">
            <a:off x="1435525" y="2693263"/>
            <a:ext cx="932094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609600"/>
            <a:r>
              <a:rPr lang="en-US" altLang="zh-CN" sz="8800" dirty="0">
                <a:ln w="0"/>
                <a:solidFill>
                  <a:srgbClr val="4FA5E3">
                    <a:lumMod val="20000"/>
                    <a:lumOff val="80000"/>
                  </a:srgbClr>
                </a:solidFill>
                <a:ea typeface="华文楷体" panose="02010600040101010101" pitchFamily="2" charset="-122"/>
                <a:cs typeface="Segoe UI" panose="020B0502040204020203" pitchFamily="34" charset="0"/>
              </a:rPr>
              <a:t>ACM Confidential</a:t>
            </a:r>
            <a:endParaRPr lang="zh-CN" altLang="en-US" sz="8800" dirty="0">
              <a:ln w="0"/>
              <a:solidFill>
                <a:srgbClr val="4FA5E3">
                  <a:lumMod val="20000"/>
                  <a:lumOff val="80000"/>
                </a:srgbClr>
              </a:solidFill>
              <a:ea typeface="华文楷体" panose="0201060004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3BF56058-C71D-4735-8C39-5008C74D0AD8}"/>
              </a:ext>
            </a:extLst>
          </p:cNvPr>
          <p:cNvSpPr/>
          <p:nvPr userDrawn="1"/>
        </p:nvSpPr>
        <p:spPr>
          <a:xfrm>
            <a:off x="0" y="6629399"/>
            <a:ext cx="12192000" cy="267339"/>
          </a:xfrm>
          <a:prstGeom prst="rect">
            <a:avLst/>
          </a:prstGeom>
          <a:solidFill>
            <a:srgbClr val="238A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ACM Research, Inc. Confidential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xmlns="" id="{9AA00DAD-FFF4-465C-899F-A5D00F5713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286" y="6338457"/>
            <a:ext cx="646207" cy="405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xmlns="" id="{211D9173-9569-48C7-9637-B8CAD6BD2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BCD8FF39-EFE1-4C35-8DCA-C42ED030739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0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6571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49" r:id="rId3"/>
    <p:sldLayoutId id="2147483665" r:id="rId4"/>
    <p:sldLayoutId id="2147483672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3B8DECEA-8433-47F0-A1C1-D1578E468E5B}"/>
              </a:ext>
            </a:extLst>
          </p:cNvPr>
          <p:cNvSpPr txBox="1"/>
          <p:nvPr/>
        </p:nvSpPr>
        <p:spPr>
          <a:xfrm>
            <a:off x="350293" y="2729903"/>
            <a:ext cx="11491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ACM Tools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7EECFF07-9579-4F0D-8DE3-A64608E3C07E}"/>
              </a:ext>
            </a:extLst>
          </p:cNvPr>
          <p:cNvSpPr txBox="1"/>
          <p:nvPr/>
        </p:nvSpPr>
        <p:spPr>
          <a:xfrm>
            <a:off x="4098235" y="3617843"/>
            <a:ext cx="39955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ACM Research, Inc.</a:t>
            </a:r>
          </a:p>
          <a:p>
            <a:pPr algn="ctr"/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400" b="1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2021-5-13</a:t>
            </a:r>
            <a:endParaRPr lang="en-US" altLang="zh-CN" sz="24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09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5">
            <a:extLst>
              <a:ext uri="{FF2B5EF4-FFF2-40B4-BE49-F238E27FC236}">
                <a16:creationId xmlns="" xmlns:a16="http://schemas.microsoft.com/office/drawing/2014/main" id="{8AC0E6FC-36AB-49CA-92E2-6802036E4BA7}"/>
              </a:ext>
            </a:extLst>
          </p:cNvPr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2.Chamber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Configuration </a:t>
            </a: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(DSP) </a:t>
            </a:r>
            <a:endParaRPr lang="en-US" altLang="zh-CN" sz="28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="" xmlns:a16="http://schemas.microsoft.com/office/drawing/2014/main" id="{592ED1A0-094C-4F49-A18E-F91FFC42A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307" y="2191332"/>
            <a:ext cx="3935480" cy="3451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7">
            <a:extLst>
              <a:ext uri="{FF2B5EF4-FFF2-40B4-BE49-F238E27FC236}">
                <a16:creationId xmlns="" xmlns:a16="http://schemas.microsoft.com/office/drawing/2014/main" id="{EE06A8E4-F310-456D-AC2E-3B846E9E29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363" y="4922716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arm1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6" name="TextBox 37">
            <a:extLst>
              <a:ext uri="{FF2B5EF4-FFF2-40B4-BE49-F238E27FC236}">
                <a16:creationId xmlns="" xmlns:a16="http://schemas.microsoft.com/office/drawing/2014/main" id="{3C8D85BF-1872-4048-8419-8F4C1D3108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6928" y="1792691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arm2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7" name="TextBox 37">
            <a:extLst>
              <a:ext uri="{FF2B5EF4-FFF2-40B4-BE49-F238E27FC236}">
                <a16:creationId xmlns="" xmlns:a16="http://schemas.microsoft.com/office/drawing/2014/main" id="{9269B425-ED1A-47FC-8CBC-038476C67A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006" y="1698368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arm3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="" xmlns:a16="http://schemas.microsoft.com/office/drawing/2014/main" id="{08838F72-E817-4261-817F-A0FB16F5D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010" y="2052457"/>
            <a:ext cx="1511300" cy="276225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solidFill>
                  <a:schemeClr val="bg1"/>
                </a:solidFill>
              </a:rPr>
              <a:t>Nozzle1: N2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10" name="连接符: 肘形 9">
            <a:extLst>
              <a:ext uri="{FF2B5EF4-FFF2-40B4-BE49-F238E27FC236}">
                <a16:creationId xmlns="" xmlns:a16="http://schemas.microsoft.com/office/drawing/2014/main" id="{96DFAEA8-21BC-42E0-849E-AAEA748A55C3}"/>
              </a:ext>
            </a:extLst>
          </p:cNvPr>
          <p:cNvCxnSpPr>
            <a:cxnSpLocks/>
          </p:cNvCxnSpPr>
          <p:nvPr/>
        </p:nvCxnSpPr>
        <p:spPr>
          <a:xfrm>
            <a:off x="1058012" y="2354046"/>
            <a:ext cx="960021" cy="431430"/>
          </a:xfrm>
          <a:prstGeom prst="bentConnector3">
            <a:avLst>
              <a:gd name="adj1" fmla="val -79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连接符: 肘形 10">
            <a:extLst>
              <a:ext uri="{FF2B5EF4-FFF2-40B4-BE49-F238E27FC236}">
                <a16:creationId xmlns="" xmlns:a16="http://schemas.microsoft.com/office/drawing/2014/main" id="{D3C1B8BF-B37B-47D3-A131-27A9026822E0}"/>
              </a:ext>
            </a:extLst>
          </p:cNvPr>
          <p:cNvCxnSpPr>
            <a:stCxn id="4" idx="0"/>
          </p:cNvCxnSpPr>
          <p:nvPr/>
        </p:nvCxnSpPr>
        <p:spPr>
          <a:xfrm rot="5400000" flipH="1" flipV="1">
            <a:off x="1103147" y="3374052"/>
            <a:ext cx="1467812" cy="162951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25">
            <a:extLst>
              <a:ext uri="{FF2B5EF4-FFF2-40B4-BE49-F238E27FC236}">
                <a16:creationId xmlns="" xmlns:a16="http://schemas.microsoft.com/office/drawing/2014/main" id="{746B2747-2206-457C-8BFE-BD478119F9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539" y="5274874"/>
            <a:ext cx="1735289" cy="276999"/>
          </a:xfrm>
          <a:prstGeom prst="rect">
            <a:avLst/>
          </a:prstGeom>
          <a:solidFill>
            <a:srgbClr val="FF00FF"/>
          </a:solidFill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Nozzle1: </a:t>
            </a:r>
            <a:r>
              <a:rPr lang="en-US" altLang="zh-CN" dirty="0" smtClean="0"/>
              <a:t>DSP+</a:t>
            </a:r>
            <a:endParaRPr lang="zh-CN" altLang="en-US" dirty="0"/>
          </a:p>
        </p:txBody>
      </p:sp>
      <p:sp>
        <p:nvSpPr>
          <p:cNvPr id="64" name="文本框 41">
            <a:extLst>
              <a:ext uri="{FF2B5EF4-FFF2-40B4-BE49-F238E27FC236}">
                <a16:creationId xmlns="" xmlns:a16="http://schemas.microsoft.com/office/drawing/2014/main" id="{25B8AB0C-1085-421C-81BC-188F22D67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0848" y="2985479"/>
            <a:ext cx="444314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050" kern="0" noProof="0" dirty="0" smtClean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Inner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Shroud </a:t>
            </a: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up, liquid flow into the inner tray, </a:t>
            </a:r>
            <a:r>
              <a:rPr lang="en-US" altLang="en-US" sz="1050" kern="0" dirty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for </a:t>
            </a:r>
            <a:r>
              <a:rPr lang="en-US" altLang="en-US" sz="1050" kern="0" dirty="0" smtClean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DSP+ reclaim </a:t>
            </a:r>
            <a:r>
              <a:rPr lang="en-US" altLang="en-US" sz="1050" kern="0" dirty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and drain.</a:t>
            </a:r>
            <a:endParaRPr lang="en-US" altLang="en-US" sz="1050" kern="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1" name="组合 110">
            <a:extLst>
              <a:ext uri="{FF2B5EF4-FFF2-40B4-BE49-F238E27FC236}">
                <a16:creationId xmlns="" xmlns:a16="http://schemas.microsoft.com/office/drawing/2014/main" id="{C165F37C-C9E4-4322-975C-DDCDE7967DC6}"/>
              </a:ext>
            </a:extLst>
          </p:cNvPr>
          <p:cNvGrpSpPr/>
          <p:nvPr/>
        </p:nvGrpSpPr>
        <p:grpSpPr>
          <a:xfrm>
            <a:off x="7564142" y="1112783"/>
            <a:ext cx="3230563" cy="1296630"/>
            <a:chOff x="4475956" y="2520614"/>
            <a:chExt cx="3230563" cy="1296630"/>
          </a:xfrm>
        </p:grpSpPr>
        <p:grpSp>
          <p:nvGrpSpPr>
            <p:cNvPr id="112" name="组合 111">
              <a:extLst>
                <a:ext uri="{FF2B5EF4-FFF2-40B4-BE49-F238E27FC236}">
                  <a16:creationId xmlns="" xmlns:a16="http://schemas.microsoft.com/office/drawing/2014/main" id="{A3DF42F7-726A-4A51-9C33-14D9521E2042}"/>
                </a:ext>
              </a:extLst>
            </p:cNvPr>
            <p:cNvGrpSpPr/>
            <p:nvPr/>
          </p:nvGrpSpPr>
          <p:grpSpPr>
            <a:xfrm>
              <a:off x="4475956" y="2520614"/>
              <a:ext cx="3230563" cy="1279188"/>
              <a:chOff x="5512755" y="2764016"/>
              <a:chExt cx="3230563" cy="1279188"/>
            </a:xfrm>
          </p:grpSpPr>
          <p:grpSp>
            <p:nvGrpSpPr>
              <p:cNvPr id="121" name="组合 120">
                <a:extLst>
                  <a:ext uri="{FF2B5EF4-FFF2-40B4-BE49-F238E27FC236}">
                    <a16:creationId xmlns="" xmlns:a16="http://schemas.microsoft.com/office/drawing/2014/main" id="{ABEF97FE-29DE-496B-BA58-F4769640ED17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24" name="直接连接符 123">
                  <a:extLst>
                    <a:ext uri="{FF2B5EF4-FFF2-40B4-BE49-F238E27FC236}">
                      <a16:creationId xmlns="" xmlns:a16="http://schemas.microsoft.com/office/drawing/2014/main" id="{99219C05-FDDE-4674-AB9E-FBCA242CBE6A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5" name="直接连接符 124">
                  <a:extLst>
                    <a:ext uri="{FF2B5EF4-FFF2-40B4-BE49-F238E27FC236}">
                      <a16:creationId xmlns="" xmlns:a16="http://schemas.microsoft.com/office/drawing/2014/main" id="{AFD0A28B-7B79-4854-929E-C2E25ACF517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0" name="直接连接符 129">
                  <a:extLst>
                    <a:ext uri="{FF2B5EF4-FFF2-40B4-BE49-F238E27FC236}">
                      <a16:creationId xmlns="" xmlns:a16="http://schemas.microsoft.com/office/drawing/2014/main" id="{D675E713-297A-4BE8-96D9-AB98909EDA80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1" name="直接连接符 130">
                  <a:extLst>
                    <a:ext uri="{FF2B5EF4-FFF2-40B4-BE49-F238E27FC236}">
                      <a16:creationId xmlns="" xmlns:a16="http://schemas.microsoft.com/office/drawing/2014/main" id="{9C4F4AE7-58FA-4AE2-9A09-10E5214D2CE5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2" name="矩形 104">
                  <a:extLst>
                    <a:ext uri="{FF2B5EF4-FFF2-40B4-BE49-F238E27FC236}">
                      <a16:creationId xmlns="" xmlns:a16="http://schemas.microsoft.com/office/drawing/2014/main" id="{28740B07-84AE-4279-9B4F-1572425444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3" name="Line 12">
                  <a:extLst>
                    <a:ext uri="{FF2B5EF4-FFF2-40B4-BE49-F238E27FC236}">
                      <a16:creationId xmlns="" xmlns:a16="http://schemas.microsoft.com/office/drawing/2014/main" id="{562769B0-1809-4A2D-A6CE-BDCD35DB03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34" name="矩形 110">
                  <a:extLst>
                    <a:ext uri="{FF2B5EF4-FFF2-40B4-BE49-F238E27FC236}">
                      <a16:creationId xmlns="" xmlns:a16="http://schemas.microsoft.com/office/drawing/2014/main" id="{C046D323-5640-4749-840D-D66EB7385D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="" xmlns:a16="http://schemas.microsoft.com/office/drawing/2014/main" id="{FC39BC97-61CA-4A31-8FB3-65A6F7BE3915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</p:grpSp>
          <p:sp>
            <p:nvSpPr>
              <p:cNvPr id="122" name="Line 18">
                <a:extLst>
                  <a:ext uri="{FF2B5EF4-FFF2-40B4-BE49-F238E27FC236}">
                    <a16:creationId xmlns="" xmlns:a16="http://schemas.microsoft.com/office/drawing/2014/main" id="{E2CD5640-5C06-4B24-83A8-0B3FB28E36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23" name="Line 18">
                <a:extLst>
                  <a:ext uri="{FF2B5EF4-FFF2-40B4-BE49-F238E27FC236}">
                    <a16:creationId xmlns="" xmlns:a16="http://schemas.microsoft.com/office/drawing/2014/main" id="{F20E1A24-33EC-4FBD-86B1-9DA50A1D29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15" name="Rectangle 48">
              <a:extLst>
                <a:ext uri="{FF2B5EF4-FFF2-40B4-BE49-F238E27FC236}">
                  <a16:creationId xmlns="" xmlns:a16="http://schemas.microsoft.com/office/drawing/2014/main" id="{8094D1EB-5888-414F-B0F8-B7B058F64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0789" y="3476957"/>
              <a:ext cx="83344" cy="632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0" name="文本框 54">
              <a:extLst>
                <a:ext uri="{FF2B5EF4-FFF2-40B4-BE49-F238E27FC236}">
                  <a16:creationId xmlns="" xmlns:a16="http://schemas.microsoft.com/office/drawing/2014/main" id="{BE5EFD0A-C1F4-45D0-8C26-5AFA132B03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1875" y="3540245"/>
              <a:ext cx="92845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Inner</a:t>
              </a:r>
              <a:r>
                <a:rPr kumimoji="0" lang="en-US" altLang="zh-CN" sz="1200" b="1" i="0" u="none" strike="noStrike" kern="0" cap="none" spc="0" normalizeH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 </a:t>
              </a: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Tray</a:t>
              </a:r>
            </a:p>
          </p:txBody>
        </p:sp>
      </p:grpSp>
      <p:grpSp>
        <p:nvGrpSpPr>
          <p:cNvPr id="184" name="组合 183">
            <a:extLst>
              <a:ext uri="{FF2B5EF4-FFF2-40B4-BE49-F238E27FC236}">
                <a16:creationId xmlns="" xmlns:a16="http://schemas.microsoft.com/office/drawing/2014/main" id="{C42F8A9F-4CA8-42B2-AC54-00D68AA4E2D1}"/>
              </a:ext>
            </a:extLst>
          </p:cNvPr>
          <p:cNvGrpSpPr/>
          <p:nvPr/>
        </p:nvGrpSpPr>
        <p:grpSpPr>
          <a:xfrm>
            <a:off x="7582232" y="3692798"/>
            <a:ext cx="4245136" cy="1554599"/>
            <a:chOff x="7558799" y="4618307"/>
            <a:chExt cx="4245136" cy="1554599"/>
          </a:xfrm>
        </p:grpSpPr>
        <p:grpSp>
          <p:nvGrpSpPr>
            <p:cNvPr id="151" name="组合 150">
              <a:extLst>
                <a:ext uri="{FF2B5EF4-FFF2-40B4-BE49-F238E27FC236}">
                  <a16:creationId xmlns="" xmlns:a16="http://schemas.microsoft.com/office/drawing/2014/main" id="{22F7606B-7C40-4AD9-AB3B-EA3B9EA0416A}"/>
                </a:ext>
              </a:extLst>
            </p:cNvPr>
            <p:cNvGrpSpPr/>
            <p:nvPr/>
          </p:nvGrpSpPr>
          <p:grpSpPr>
            <a:xfrm>
              <a:off x="7558799" y="4618307"/>
              <a:ext cx="3230563" cy="1279188"/>
              <a:chOff x="5512755" y="2764016"/>
              <a:chExt cx="3230563" cy="1279188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="" xmlns:a16="http://schemas.microsoft.com/office/drawing/2014/main" id="{FD337799-B720-4542-A982-9B538CFFA2D0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55" name="直接连接符 154">
                  <a:extLst>
                    <a:ext uri="{FF2B5EF4-FFF2-40B4-BE49-F238E27FC236}">
                      <a16:creationId xmlns="" xmlns:a16="http://schemas.microsoft.com/office/drawing/2014/main" id="{AD5249B7-00F5-4138-A474-43B3BB534C15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6" name="直接连接符 155">
                  <a:extLst>
                    <a:ext uri="{FF2B5EF4-FFF2-40B4-BE49-F238E27FC236}">
                      <a16:creationId xmlns="" xmlns:a16="http://schemas.microsoft.com/office/drawing/2014/main" id="{E6419BF7-7AF6-46AD-8384-E5062622199A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7" name="直接连接符 156">
                  <a:extLst>
                    <a:ext uri="{FF2B5EF4-FFF2-40B4-BE49-F238E27FC236}">
                      <a16:creationId xmlns="" xmlns:a16="http://schemas.microsoft.com/office/drawing/2014/main" id="{F603966D-F0FB-41D9-B9FF-CA9D11F5617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835150" y="3470385"/>
                  <a:ext cx="0" cy="315801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8" name="直接连接符 157">
                  <a:extLst>
                    <a:ext uri="{FF2B5EF4-FFF2-40B4-BE49-F238E27FC236}">
                      <a16:creationId xmlns="" xmlns:a16="http://schemas.microsoft.com/office/drawing/2014/main" id="{279CA41F-D190-498E-A1EB-368390EEB84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829388" y="3338621"/>
                  <a:ext cx="130175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="" xmlns:a16="http://schemas.microsoft.com/office/drawing/2014/main" id="{8AEC4403-02D3-4086-8B2B-BA72F989CC3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926583" y="3449438"/>
                  <a:ext cx="0" cy="332733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0" name="直接连接符 159">
                  <a:extLst>
                    <a:ext uri="{FF2B5EF4-FFF2-40B4-BE49-F238E27FC236}">
                      <a16:creationId xmlns="" xmlns:a16="http://schemas.microsoft.com/office/drawing/2014/main" id="{55DA5D9F-6881-46E1-ABE6-E8087168796A}"/>
                    </a:ext>
                  </a:extLst>
                </p:cNvPr>
                <p:cNvCxnSpPr/>
                <p:nvPr/>
              </p:nvCxnSpPr>
              <p:spPr bwMode="auto">
                <a:xfrm>
                  <a:off x="3805237" y="3324867"/>
                  <a:ext cx="131762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1" name="直接连接符 160">
                  <a:extLst>
                    <a:ext uri="{FF2B5EF4-FFF2-40B4-BE49-F238E27FC236}">
                      <a16:creationId xmlns="" xmlns:a16="http://schemas.microsoft.com/office/drawing/2014/main" id="{08B4F292-96F1-4205-A2D0-6DF0B1EE2EAB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2" name="直接连接符 161">
                  <a:extLst>
                    <a:ext uri="{FF2B5EF4-FFF2-40B4-BE49-F238E27FC236}">
                      <a16:creationId xmlns="" xmlns:a16="http://schemas.microsoft.com/office/drawing/2014/main" id="{6D400F4D-4AE7-417F-BE31-6B30B526F49F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3" name="矩形 104">
                  <a:extLst>
                    <a:ext uri="{FF2B5EF4-FFF2-40B4-BE49-F238E27FC236}">
                      <a16:creationId xmlns="" xmlns:a16="http://schemas.microsoft.com/office/drawing/2014/main" id="{E22F5CBC-6F9A-44F8-A1EF-4D4409A14E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4" name="Line 12">
                  <a:extLst>
                    <a:ext uri="{FF2B5EF4-FFF2-40B4-BE49-F238E27FC236}">
                      <a16:creationId xmlns="" xmlns:a16="http://schemas.microsoft.com/office/drawing/2014/main" id="{9CE7ACB8-112F-4A89-883B-3EBF1A1503E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65" name="矩形 110">
                  <a:extLst>
                    <a:ext uri="{FF2B5EF4-FFF2-40B4-BE49-F238E27FC236}">
                      <a16:creationId xmlns="" xmlns:a16="http://schemas.microsoft.com/office/drawing/2014/main" id="{542D2AF3-99B2-4694-B026-09CB02A246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="" xmlns:a16="http://schemas.microsoft.com/office/drawing/2014/main" id="{45B6FF0E-307D-4D3E-8FC6-09DA4BBF3A70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  <p:sp>
              <p:nvSpPr>
                <p:cNvPr id="167" name="Arc 97">
                  <a:extLst>
                    <a:ext uri="{FF2B5EF4-FFF2-40B4-BE49-F238E27FC236}">
                      <a16:creationId xmlns="" xmlns:a16="http://schemas.microsoft.com/office/drawing/2014/main" id="{C6C3703A-FA67-445C-89FC-E4ABBBD84B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1829230" y="3018424"/>
                  <a:ext cx="943107" cy="287022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00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8" name="Arc 98">
                  <a:extLst>
                    <a:ext uri="{FF2B5EF4-FFF2-40B4-BE49-F238E27FC236}">
                      <a16:creationId xmlns="" xmlns:a16="http://schemas.microsoft.com/office/drawing/2014/main" id="{07872542-576D-4A33-AD0D-36D257B0A8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3474" y="2998788"/>
                  <a:ext cx="953526" cy="299716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33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53" name="Line 18">
                <a:extLst>
                  <a:ext uri="{FF2B5EF4-FFF2-40B4-BE49-F238E27FC236}">
                    <a16:creationId xmlns="" xmlns:a16="http://schemas.microsoft.com/office/drawing/2014/main" id="{BBF4018F-7B97-491B-AD35-5ED420404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54" name="Line 18">
                <a:extLst>
                  <a:ext uri="{FF2B5EF4-FFF2-40B4-BE49-F238E27FC236}">
                    <a16:creationId xmlns="" xmlns:a16="http://schemas.microsoft.com/office/drawing/2014/main" id="{5DFDA83B-95C9-437E-AD76-8D4FE3953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cxnSp>
          <p:nvCxnSpPr>
            <p:cNvPr id="169" name="直接连接符 168">
              <a:extLst>
                <a:ext uri="{FF2B5EF4-FFF2-40B4-BE49-F238E27FC236}">
                  <a16:creationId xmlns="" xmlns:a16="http://schemas.microsoft.com/office/drawing/2014/main" id="{259A4CBB-C8BE-4F4D-AAE3-901228FBC5C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42630" y="5249903"/>
              <a:ext cx="0" cy="383542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直接连接符 169">
              <a:extLst>
                <a:ext uri="{FF2B5EF4-FFF2-40B4-BE49-F238E27FC236}">
                  <a16:creationId xmlns="" xmlns:a16="http://schemas.microsoft.com/office/drawing/2014/main" id="{9A0F514B-E01D-4118-A1EC-37FB76E59C6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50632" y="5128143"/>
              <a:ext cx="183418" cy="13461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1" name="直接连接符 170">
              <a:extLst>
                <a:ext uri="{FF2B5EF4-FFF2-40B4-BE49-F238E27FC236}">
                  <a16:creationId xmlns="" xmlns:a16="http://schemas.microsoft.com/office/drawing/2014/main" id="{3CD744F4-3D06-4CEB-B23C-4791D4C508B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303585" y="5262762"/>
              <a:ext cx="0" cy="362103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直接连接符 171">
              <a:extLst>
                <a:ext uri="{FF2B5EF4-FFF2-40B4-BE49-F238E27FC236}">
                  <a16:creationId xmlns="" xmlns:a16="http://schemas.microsoft.com/office/drawing/2014/main" id="{A7AAC5BC-E161-4EB7-8C66-E8775214DD0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130548" y="5108508"/>
              <a:ext cx="173037" cy="16636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73" name="Rectangle 48">
              <a:extLst>
                <a:ext uri="{FF2B5EF4-FFF2-40B4-BE49-F238E27FC236}">
                  <a16:creationId xmlns="" xmlns:a16="http://schemas.microsoft.com/office/drawing/2014/main" id="{62096209-8777-4FEC-9252-D5426E836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2857" y="5577301"/>
              <a:ext cx="83344" cy="632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" name="箭头: 下 173">
              <a:extLst>
                <a:ext uri="{FF2B5EF4-FFF2-40B4-BE49-F238E27FC236}">
                  <a16:creationId xmlns="" xmlns:a16="http://schemas.microsoft.com/office/drawing/2014/main" id="{2B8D51A7-493F-48FF-A131-02E7E49C510F}"/>
                </a:ext>
              </a:extLst>
            </p:cNvPr>
            <p:cNvSpPr/>
            <p:nvPr/>
          </p:nvSpPr>
          <p:spPr>
            <a:xfrm>
              <a:off x="8215444" y="5356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箭头: 下 174">
              <a:extLst>
                <a:ext uri="{FF2B5EF4-FFF2-40B4-BE49-F238E27FC236}">
                  <a16:creationId xmlns="" xmlns:a16="http://schemas.microsoft.com/office/drawing/2014/main" id="{E5B13489-D8B7-4B80-9402-C896A52EDBE2}"/>
                </a:ext>
              </a:extLst>
            </p:cNvPr>
            <p:cNvSpPr/>
            <p:nvPr/>
          </p:nvSpPr>
          <p:spPr>
            <a:xfrm>
              <a:off x="10088130" y="5364575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文本框 54">
              <a:extLst>
                <a:ext uri="{FF2B5EF4-FFF2-40B4-BE49-F238E27FC236}">
                  <a16:creationId xmlns="" xmlns:a16="http://schemas.microsoft.com/office/drawing/2014/main" id="{4901A65A-1C84-40CB-BF50-79992165BD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27599" y="5650255"/>
              <a:ext cx="96212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Outer Tray</a:t>
              </a:r>
            </a:p>
          </p:txBody>
        </p:sp>
        <p:sp>
          <p:nvSpPr>
            <p:cNvPr id="178" name="Text Box 82">
              <a:extLst>
                <a:ext uri="{FF2B5EF4-FFF2-40B4-BE49-F238E27FC236}">
                  <a16:creationId xmlns="" xmlns:a16="http://schemas.microsoft.com/office/drawing/2014/main" id="{07EFB307-D3A5-4FC6-BE68-0476897EC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51099" y="5895907"/>
              <a:ext cx="2352836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Common Drain</a:t>
              </a:r>
            </a:p>
          </p:txBody>
        </p:sp>
        <p:cxnSp>
          <p:nvCxnSpPr>
            <p:cNvPr id="180" name="连接符: 肘形 179">
              <a:extLst>
                <a:ext uri="{FF2B5EF4-FFF2-40B4-BE49-F238E27FC236}">
                  <a16:creationId xmlns="" xmlns:a16="http://schemas.microsoft.com/office/drawing/2014/main" id="{DAA530B4-A37C-44F3-9F35-1F3F1C528712}"/>
                </a:ext>
              </a:extLst>
            </p:cNvPr>
            <p:cNvCxnSpPr>
              <a:stCxn id="173" idx="2"/>
              <a:endCxn id="178" idx="1"/>
            </p:cNvCxnSpPr>
            <p:nvPr/>
          </p:nvCxnSpPr>
          <p:spPr>
            <a:xfrm rot="16200000" flipH="1">
              <a:off x="8515906" y="5099214"/>
              <a:ext cx="393816" cy="147657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7" name="AutoShape 26">
              <a:extLst>
                <a:ext uri="{FF2B5EF4-FFF2-40B4-BE49-F238E27FC236}">
                  <a16:creationId xmlns="" xmlns:a16="http://schemas.microsoft.com/office/drawing/2014/main" id="{B88E4A7E-8414-4D58-9E81-3C642056FF62}"/>
                </a:ext>
              </a:extLst>
            </p:cNvPr>
            <p:cNvSpPr/>
            <p:nvPr/>
          </p:nvSpPr>
          <p:spPr>
            <a:xfrm rot="5400000">
              <a:off x="8534766" y="5884531"/>
              <a:ext cx="207963" cy="312737"/>
            </a:xfrm>
            <a:prstGeom prst="flowChartCollate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 sz="2000" dirty="0">
                <a:latin typeface="Arial" panose="020B0604020202020204" pitchFamily="34" charset="0"/>
              </a:endParaRPr>
            </a:p>
          </p:txBody>
        </p:sp>
      </p:grpSp>
      <p:sp>
        <p:nvSpPr>
          <p:cNvPr id="181" name="文本框 42">
            <a:extLst>
              <a:ext uri="{FF2B5EF4-FFF2-40B4-BE49-F238E27FC236}">
                <a16:creationId xmlns="" xmlns:a16="http://schemas.microsoft.com/office/drawing/2014/main" id="{E6FDA862-0412-40AF-844E-F5197F0E3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0544" y="5766234"/>
            <a:ext cx="390174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Inner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shroud </a:t>
            </a: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down, liquid flow into the outer tray, N2 dry and pre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and post rinse </a:t>
            </a: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drain</a:t>
            </a:r>
            <a:endParaRPr kumimoji="0" lang="en-US" altLang="en-US" sz="105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8" name="连接符: 肘形 27">
            <a:extLst>
              <a:ext uri="{FF2B5EF4-FFF2-40B4-BE49-F238E27FC236}">
                <a16:creationId xmlns="" xmlns:a16="http://schemas.microsoft.com/office/drawing/2014/main" id="{E7F9856F-4202-44EC-A07D-922C7E0DDCF0}"/>
              </a:ext>
            </a:extLst>
          </p:cNvPr>
          <p:cNvCxnSpPr>
            <a:cxnSpLocks/>
          </p:cNvCxnSpPr>
          <p:nvPr/>
        </p:nvCxnSpPr>
        <p:spPr>
          <a:xfrm rot="5400000">
            <a:off x="4635394" y="2083434"/>
            <a:ext cx="846449" cy="10436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8037964" y="1341448"/>
            <a:ext cx="2262539" cy="775568"/>
            <a:chOff x="10267018" y="2646624"/>
            <a:chExt cx="2412828" cy="827085"/>
          </a:xfrm>
        </p:grpSpPr>
        <p:cxnSp>
          <p:nvCxnSpPr>
            <p:cNvPr id="242" name="直接连接符 241">
              <a:extLst>
                <a:ext uri="{FF2B5EF4-FFF2-40B4-BE49-F238E27FC236}">
                  <a16:creationId xmlns="" xmlns:a16="http://schemas.microsoft.com/office/drawing/2014/main" id="{D6506BB5-B992-4CF3-A6CF-F0C9254C08F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0267019" y="2800611"/>
              <a:ext cx="318745" cy="25187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3" name="直接连接符 242">
              <a:extLst>
                <a:ext uri="{FF2B5EF4-FFF2-40B4-BE49-F238E27FC236}">
                  <a16:creationId xmlns="" xmlns:a16="http://schemas.microsoft.com/office/drawing/2014/main" id="{71E8B248-F271-469C-957B-BEF115FDF5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405380" y="2800611"/>
              <a:ext cx="274466" cy="239712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4" name="Arc 97">
              <a:extLst>
                <a:ext uri="{FF2B5EF4-FFF2-40B4-BE49-F238E27FC236}">
                  <a16:creationId xmlns="" xmlns:a16="http://schemas.microsoft.com/office/drawing/2014/main" id="{C22852F6-216B-4DD8-ACBE-AC57540EB66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0565467" y="2646624"/>
              <a:ext cx="787400" cy="3952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" name="Arc 98">
              <a:extLst>
                <a:ext uri="{FF2B5EF4-FFF2-40B4-BE49-F238E27FC236}">
                  <a16:creationId xmlns="" xmlns:a16="http://schemas.microsoft.com/office/drawing/2014/main" id="{75E51B8D-0808-4BDA-B42E-31D4ED0218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9080" y="2649799"/>
              <a:ext cx="876300" cy="3698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33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246" name="直接连接符 245">
              <a:extLst>
                <a:ext uri="{FF2B5EF4-FFF2-40B4-BE49-F238E27FC236}">
                  <a16:creationId xmlns="" xmlns:a16="http://schemas.microsoft.com/office/drawing/2014/main" id="{3CEC7ED5-0922-48F6-8965-E8A75D7A5A7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673326" y="3029211"/>
              <a:ext cx="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7" name="直接连接符 246">
              <a:extLst>
                <a:ext uri="{FF2B5EF4-FFF2-40B4-BE49-F238E27FC236}">
                  <a16:creationId xmlns="" xmlns:a16="http://schemas.microsoft.com/office/drawing/2014/main" id="{E146DCE6-6DFA-4D81-A079-C0B62C384D6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267018" y="3040323"/>
              <a:ext cx="523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8" name="箭头: 下 52">
              <a:extLst>
                <a:ext uri="{FF2B5EF4-FFF2-40B4-BE49-F238E27FC236}">
                  <a16:creationId xmlns="" xmlns:a16="http://schemas.microsoft.com/office/drawing/2014/main" id="{1109DE37-4782-4EB6-A460-FE27DE211371}"/>
                </a:ext>
              </a:extLst>
            </p:cNvPr>
            <p:cNvSpPr/>
            <p:nvPr/>
          </p:nvSpPr>
          <p:spPr>
            <a:xfrm rot="10800000">
              <a:off x="10339999" y="3157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箭头: 下 53">
              <a:extLst>
                <a:ext uri="{FF2B5EF4-FFF2-40B4-BE49-F238E27FC236}">
                  <a16:creationId xmlns="" xmlns:a16="http://schemas.microsoft.com/office/drawing/2014/main" id="{64BA6D65-0AFC-4401-8A4E-14D18CA311E0}"/>
                </a:ext>
              </a:extLst>
            </p:cNvPr>
            <p:cNvSpPr/>
            <p:nvPr/>
          </p:nvSpPr>
          <p:spPr>
            <a:xfrm rot="10800000">
              <a:off x="12553783" y="3148123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6" name="TextBox 25">
            <a:extLst>
              <a:ext uri="{FF2B5EF4-FFF2-40B4-BE49-F238E27FC236}">
                <a16:creationId xmlns="" xmlns:a16="http://schemas.microsoft.com/office/drawing/2014/main" id="{4C00799F-22CC-4E5B-9521-1CE1FB49E1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6928" y="2191332"/>
            <a:ext cx="2667056" cy="276999"/>
          </a:xfrm>
          <a:prstGeom prst="rect">
            <a:avLst/>
          </a:prstGeom>
          <a:solidFill>
            <a:schemeClr val="accent2"/>
          </a:solidFill>
          <a:ln/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solidFill>
                  <a:schemeClr val="bg1"/>
                </a:solidFill>
              </a:rPr>
              <a:t>Nozzle2: CO2 DIW/DIW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140" name="连接符: 肘形 59">
            <a:extLst>
              <a:ext uri="{FF2B5EF4-FFF2-40B4-BE49-F238E27FC236}">
                <a16:creationId xmlns="" xmlns:a16="http://schemas.microsoft.com/office/drawing/2014/main" id="{BBBD483D-D285-4F56-9CE7-2FFFFA7D06F6}"/>
              </a:ext>
            </a:extLst>
          </p:cNvPr>
          <p:cNvCxnSpPr>
            <a:cxnSpLocks/>
            <a:endCxn id="143" idx="1"/>
          </p:cNvCxnSpPr>
          <p:nvPr/>
        </p:nvCxnSpPr>
        <p:spPr>
          <a:xfrm rot="16200000" flipH="1">
            <a:off x="8579849" y="1708181"/>
            <a:ext cx="303177" cy="11429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3" name="Text Box 82">
            <a:extLst>
              <a:ext uri="{FF2B5EF4-FFF2-40B4-BE49-F238E27FC236}">
                <a16:creationId xmlns="" xmlns:a16="http://schemas.microsoft.com/office/drawing/2014/main" id="{81ABABCD-546C-4F26-834C-55BC1B1BE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904" y="2292737"/>
            <a:ext cx="1419508" cy="276999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DSP+ Reclaim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4" name="Text Box 82">
            <a:extLst>
              <a:ext uri="{FF2B5EF4-FFF2-40B4-BE49-F238E27FC236}">
                <a16:creationId xmlns="" xmlns:a16="http://schemas.microsoft.com/office/drawing/2014/main" id="{D7735C88-830F-4CA7-8B54-0239A85B2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904" y="2606681"/>
            <a:ext cx="1419508" cy="276999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b="1" kern="0" noProof="0" dirty="0" smtClean="0">
                <a:solidFill>
                  <a:srgbClr val="000000"/>
                </a:solidFill>
              </a:rPr>
              <a:t>DSP+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Drain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5" name="AutoShape 26">
            <a:extLst>
              <a:ext uri="{FF2B5EF4-FFF2-40B4-BE49-F238E27FC236}">
                <a16:creationId xmlns="" xmlns:a16="http://schemas.microsoft.com/office/drawing/2014/main" id="{D8697E64-0C52-4F41-AAB7-DE8BCAF9C85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20961" y="2295997"/>
            <a:ext cx="207963" cy="312737"/>
          </a:xfrm>
          <a:prstGeom prst="flowChartCollate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6" name="Isosceles Triangle 86">
            <a:extLst>
              <a:ext uri="{FF2B5EF4-FFF2-40B4-BE49-F238E27FC236}">
                <a16:creationId xmlns="" xmlns:a16="http://schemas.microsoft.com/office/drawing/2014/main" id="{BA0A5241-A6EB-4AC5-97B8-667DD7BEE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7786" y="2486497"/>
            <a:ext cx="219075" cy="160337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 w="3175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47" name="连接符: 肘形 62">
            <a:extLst>
              <a:ext uri="{FF2B5EF4-FFF2-40B4-BE49-F238E27FC236}">
                <a16:creationId xmlns="" xmlns:a16="http://schemas.microsoft.com/office/drawing/2014/main" id="{C278C76A-A78B-44DA-BADA-A7B4FD471007}"/>
              </a:ext>
            </a:extLst>
          </p:cNvPr>
          <p:cNvCxnSpPr>
            <a:stCxn id="146" idx="3"/>
            <a:endCxn id="144" idx="1"/>
          </p:cNvCxnSpPr>
          <p:nvPr/>
        </p:nvCxnSpPr>
        <p:spPr>
          <a:xfrm rot="16200000" flipH="1">
            <a:off x="8865941" y="2308217"/>
            <a:ext cx="98347" cy="7755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AutoShape 26">
            <a:extLst>
              <a:ext uri="{FF2B5EF4-FFF2-40B4-BE49-F238E27FC236}">
                <a16:creationId xmlns="" xmlns:a16="http://schemas.microsoft.com/office/drawing/2014/main" id="{FCBEFEA4-56BC-448D-A89D-CED00C895583}"/>
              </a:ext>
            </a:extLst>
          </p:cNvPr>
          <p:cNvSpPr/>
          <p:nvPr/>
        </p:nvSpPr>
        <p:spPr>
          <a:xfrm rot="5400000">
            <a:off x="8558907" y="5318129"/>
            <a:ext cx="209550" cy="312737"/>
          </a:xfrm>
          <a:prstGeom prst="flowChartCollate">
            <a:avLst/>
          </a:prstGeom>
          <a:solidFill>
            <a:schemeClr val="tx1"/>
          </a:solidFill>
          <a:ln w="2857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endParaRPr lang="en-US" altLang="zh-CN" sz="2000" dirty="0">
              <a:latin typeface="Arial" panose="020B0604020202020204" pitchFamily="34" charset="0"/>
            </a:endParaRPr>
          </a:p>
        </p:txBody>
      </p:sp>
      <p:sp>
        <p:nvSpPr>
          <p:cNvPr id="142" name="Text Box 82">
            <a:extLst>
              <a:ext uri="{FF2B5EF4-FFF2-40B4-BE49-F238E27FC236}">
                <a16:creationId xmlns="" xmlns:a16="http://schemas.microsoft.com/office/drawing/2014/main" id="{31FF9031-E412-4E4A-AC4F-7B94FA98F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7090" y="5335998"/>
            <a:ext cx="2352835" cy="276999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DSP+</a:t>
            </a:r>
            <a:r>
              <a:rPr kumimoji="0" lang="en-US" altLang="zh-CN" sz="12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Post </a:t>
            </a:r>
            <a:r>
              <a: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rinse Drain</a:t>
            </a:r>
          </a:p>
        </p:txBody>
      </p:sp>
      <p:cxnSp>
        <p:nvCxnSpPr>
          <p:cNvPr id="148" name="连接符: 肘形 141">
            <a:extLst>
              <a:ext uri="{FF2B5EF4-FFF2-40B4-BE49-F238E27FC236}">
                <a16:creationId xmlns="" xmlns:a16="http://schemas.microsoft.com/office/drawing/2014/main" id="{17718CF2-2275-4B48-8B02-196574AC727E}"/>
              </a:ext>
            </a:extLst>
          </p:cNvPr>
          <p:cNvCxnSpPr>
            <a:cxnSpLocks/>
            <a:endCxn id="142" idx="1"/>
          </p:cNvCxnSpPr>
          <p:nvPr/>
        </p:nvCxnSpPr>
        <p:spPr>
          <a:xfrm rot="16200000" flipH="1">
            <a:off x="8369602" y="4407010"/>
            <a:ext cx="695848" cy="14391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898123" y="974035"/>
            <a:ext cx="2150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Chamber 3-4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42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5" name="文本框 5">
            <a:extLst>
              <a:ext uri="{FF2B5EF4-FFF2-40B4-BE49-F238E27FC236}">
                <a16:creationId xmlns="" xmlns:a16="http://schemas.microsoft.com/office/drawing/2014/main" id="{F1C3EC0D-496E-4A1B-9AA6-9FAE6CBA6B3B}"/>
              </a:ext>
            </a:extLst>
          </p:cNvPr>
          <p:cNvSpPr txBox="1"/>
          <p:nvPr/>
        </p:nvSpPr>
        <p:spPr>
          <a:xfrm>
            <a:off x="475730" y="221489"/>
            <a:ext cx="1171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4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 Thin </a:t>
            </a:r>
            <a:r>
              <a:rPr lang="en-US" altLang="zh-C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Wafer Backside Clean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(Single)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75B30F85-5743-4224-A7ED-B85E92E60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2159" y="871339"/>
            <a:ext cx="6891985" cy="580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/>
              <a:t>Process Application</a:t>
            </a:r>
            <a:r>
              <a:rPr lang="en-US" altLang="zh-CN" sz="1600" dirty="0"/>
              <a:t>: Thin wafer </a:t>
            </a:r>
            <a:r>
              <a:rPr lang="en-US" altLang="zh-CN" sz="1600" dirty="0" smtClean="0"/>
              <a:t>backside Si wet etch </a:t>
            </a:r>
            <a:endParaRPr lang="en-US" altLang="zh-CN" sz="1600" dirty="0"/>
          </a:p>
          <a:p>
            <a:r>
              <a:rPr lang="en-US" altLang="zh-CN" sz="1600" b="1" dirty="0"/>
              <a:t>Chamber Count: </a:t>
            </a:r>
            <a:r>
              <a:rPr lang="en-US" altLang="zh-CN" sz="1600" dirty="0" smtClean="0">
                <a:solidFill>
                  <a:srgbClr val="FF0000"/>
                </a:solidFill>
              </a:rPr>
              <a:t>2ea(4chamber platform with 2ea chamber mounted)</a:t>
            </a:r>
            <a:endParaRPr lang="en-US" altLang="zh-CN" sz="1600" dirty="0">
              <a:solidFill>
                <a:srgbClr val="FF0000"/>
              </a:solidFill>
            </a:endParaRPr>
          </a:p>
          <a:p>
            <a:r>
              <a:rPr lang="en-US" altLang="zh-CN" sz="1600" b="1" dirty="0" smtClean="0"/>
              <a:t>Robots</a:t>
            </a:r>
            <a:r>
              <a:rPr lang="en-US" altLang="zh-CN" sz="1600" dirty="0" smtClean="0"/>
              <a:t>: </a:t>
            </a:r>
            <a:r>
              <a:rPr lang="en-US" altLang="zh-CN" sz="1600" b="1" dirty="0" smtClean="0">
                <a:solidFill>
                  <a:srgbClr val="FF0000"/>
                </a:solidFill>
              </a:rPr>
              <a:t>Bernoulli arm</a:t>
            </a:r>
          </a:p>
          <a:p>
            <a:r>
              <a:rPr lang="en-US" altLang="zh-CN" sz="1600" b="1" dirty="0"/>
              <a:t>Chuck: </a:t>
            </a:r>
            <a:r>
              <a:rPr lang="en-US" altLang="zh-CN" sz="1600" b="1" dirty="0" smtClean="0">
                <a:solidFill>
                  <a:srgbClr val="FF0000"/>
                </a:solidFill>
              </a:rPr>
              <a:t>Bernoulli chuck</a:t>
            </a:r>
            <a:endParaRPr lang="en-US" altLang="zh-CN" sz="1600" b="1" dirty="0">
              <a:solidFill>
                <a:srgbClr val="FF0000"/>
              </a:solidFill>
            </a:endParaRPr>
          </a:p>
          <a:p>
            <a:r>
              <a:rPr lang="en-US" altLang="zh-CN" sz="1600" b="1" dirty="0" smtClean="0"/>
              <a:t>Dry </a:t>
            </a:r>
            <a:r>
              <a:rPr lang="en-US" altLang="zh-CN" sz="1600" b="1" dirty="0"/>
              <a:t>Method</a:t>
            </a:r>
            <a:r>
              <a:rPr lang="en-US" altLang="zh-CN" sz="1600" dirty="0"/>
              <a:t>: Spin dry; N2 spin </a:t>
            </a:r>
            <a:r>
              <a:rPr lang="en-US" altLang="zh-CN" sz="1600" dirty="0" smtClean="0"/>
              <a:t>dry</a:t>
            </a:r>
            <a:endParaRPr lang="en-US" altLang="zh-CN" sz="1600" dirty="0"/>
          </a:p>
          <a:p>
            <a:r>
              <a:rPr lang="en-US" altLang="zh-CN" sz="1600" b="1" dirty="0"/>
              <a:t>Chemical </a:t>
            </a:r>
            <a:r>
              <a:rPr lang="en-US" altLang="zh-CN" sz="1600" b="1" dirty="0" smtClean="0"/>
              <a:t>Configuration:</a:t>
            </a:r>
          </a:p>
          <a:p>
            <a:endParaRPr lang="en-US" altLang="zh-CN" sz="1600" b="1" dirty="0" smtClean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r>
              <a:rPr lang="en-US" altLang="zh-CN" sz="1600" b="1" dirty="0" smtClean="0"/>
              <a:t>Si thickness monitor unit: </a:t>
            </a:r>
            <a:r>
              <a:rPr lang="en-US" altLang="zh-CN" sz="1600" dirty="0" smtClean="0"/>
              <a:t>Installed</a:t>
            </a:r>
            <a:endParaRPr lang="en-US" altLang="zh-CN" sz="1600" dirty="0"/>
          </a:p>
          <a:p>
            <a:r>
              <a:rPr lang="en-US" altLang="zh-CN" sz="1600" b="1" dirty="0"/>
              <a:t>Particle:</a:t>
            </a:r>
          </a:p>
          <a:p>
            <a:pPr lvl="1"/>
            <a:r>
              <a:rPr lang="en-US" altLang="zh-CN" sz="1600" dirty="0" smtClean="0">
                <a:latin typeface="+mj-lt"/>
              </a:rPr>
              <a:t>Si-Etchant - DHF&lt;50ea@120nm</a:t>
            </a:r>
          </a:p>
          <a:p>
            <a:r>
              <a:rPr lang="en-US" altLang="zh-CN" sz="1600" b="1" dirty="0" smtClean="0"/>
              <a:t>Metal contamination (ICPMS): </a:t>
            </a:r>
            <a:r>
              <a:rPr lang="en-US" altLang="zh-CN" sz="1600" dirty="0" smtClean="0"/>
              <a:t>&lt;5E10 </a:t>
            </a:r>
            <a:r>
              <a:rPr lang="en-US" altLang="zh-CN" sz="1600" dirty="0" err="1" smtClean="0"/>
              <a:t>atm</a:t>
            </a:r>
            <a:r>
              <a:rPr lang="en-US" altLang="zh-CN" sz="1600" dirty="0" smtClean="0"/>
              <a:t>/cm^2</a:t>
            </a:r>
          </a:p>
          <a:p>
            <a:r>
              <a:rPr lang="en-US" altLang="zh-CN" sz="1600" b="1" dirty="0" smtClean="0"/>
              <a:t>Etch </a:t>
            </a:r>
            <a:r>
              <a:rPr lang="en-US" altLang="zh-CN" sz="1600" b="1" dirty="0"/>
              <a:t>Rate Uniformity(%):  </a:t>
            </a:r>
            <a:r>
              <a:rPr lang="en-US" altLang="zh-CN" sz="1600" dirty="0"/>
              <a:t>&lt;3%, </a:t>
            </a:r>
            <a:r>
              <a:rPr lang="en-US" altLang="zh-CN" sz="1600" dirty="0" smtClean="0"/>
              <a:t>TOX</a:t>
            </a:r>
          </a:p>
          <a:p>
            <a:endParaRPr lang="en-US" altLang="zh-CN" sz="1600" dirty="0"/>
          </a:p>
          <a:p>
            <a:r>
              <a:rPr lang="en-US" altLang="zh-CN" sz="1600" dirty="0" smtClean="0"/>
              <a:t>Wafer thickness: 200um or 200um Taiko wafer or bonding wafer</a:t>
            </a:r>
          </a:p>
          <a:p>
            <a:r>
              <a:rPr lang="en-US" altLang="zh-CN" sz="1600" dirty="0" smtClean="0"/>
              <a:t>Wafer </a:t>
            </a:r>
            <a:r>
              <a:rPr lang="en-US" altLang="zh-CN" sz="1600" dirty="0" err="1" smtClean="0"/>
              <a:t>warpage</a:t>
            </a:r>
            <a:r>
              <a:rPr lang="en-US" altLang="zh-CN" sz="1600" dirty="0" smtClean="0"/>
              <a:t>: +/-5mm</a:t>
            </a:r>
          </a:p>
          <a:p>
            <a:pPr marL="0" indent="0">
              <a:buNone/>
            </a:pPr>
            <a:endParaRPr lang="en-US" altLang="zh-CN" sz="1600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xmlns="" id="{8BC69A84-F2AB-4140-9EAE-B6A0261EFF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872441"/>
              </p:ext>
            </p:extLst>
          </p:nvPr>
        </p:nvGraphicFramePr>
        <p:xfrm>
          <a:off x="5341681" y="2538954"/>
          <a:ext cx="6354903" cy="1053132"/>
        </p:xfrm>
        <a:graphic>
          <a:graphicData uri="http://schemas.openxmlformats.org/drawingml/2006/table">
            <a:tbl>
              <a:tblPr/>
              <a:tblGrid>
                <a:gridCol w="2394221">
                  <a:extLst>
                    <a:ext uri="{9D8B030D-6E8A-4147-A177-3AD203B41FA5}">
                      <a16:colId xmlns:a16="http://schemas.microsoft.com/office/drawing/2014/main" xmlns="" val="1195036676"/>
                    </a:ext>
                  </a:extLst>
                </a:gridCol>
                <a:gridCol w="402934">
                  <a:extLst>
                    <a:ext uri="{9D8B030D-6E8A-4147-A177-3AD203B41FA5}">
                      <a16:colId xmlns:a16="http://schemas.microsoft.com/office/drawing/2014/main" xmlns="" val="2236065346"/>
                    </a:ext>
                  </a:extLst>
                </a:gridCol>
                <a:gridCol w="357964">
                  <a:extLst>
                    <a:ext uri="{9D8B030D-6E8A-4147-A177-3AD203B41FA5}">
                      <a16:colId xmlns:a16="http://schemas.microsoft.com/office/drawing/2014/main" xmlns="" val="1441837026"/>
                    </a:ext>
                  </a:extLst>
                </a:gridCol>
                <a:gridCol w="858867">
                  <a:extLst>
                    <a:ext uri="{9D8B030D-6E8A-4147-A177-3AD203B41FA5}">
                      <a16:colId xmlns:a16="http://schemas.microsoft.com/office/drawing/2014/main" xmlns="" val="441635930"/>
                    </a:ext>
                  </a:extLst>
                </a:gridCol>
                <a:gridCol w="1020893">
                  <a:extLst>
                    <a:ext uri="{9D8B030D-6E8A-4147-A177-3AD203B41FA5}">
                      <a16:colId xmlns:a16="http://schemas.microsoft.com/office/drawing/2014/main" xmlns="" val="677647518"/>
                    </a:ext>
                  </a:extLst>
                </a:gridCol>
                <a:gridCol w="1320024">
                  <a:extLst>
                    <a:ext uri="{9D8B030D-6E8A-4147-A177-3AD203B41FA5}">
                      <a16:colId xmlns:a16="http://schemas.microsoft.com/office/drawing/2014/main" xmlns="" val="3577300281"/>
                    </a:ext>
                  </a:extLst>
                </a:gridCol>
              </a:tblGrid>
              <a:tr h="2542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Bath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Front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Back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Temp.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Conc.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Reclaim/to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89404201"/>
                  </a:ext>
                </a:extLst>
              </a:tr>
              <a:tr h="29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SPIN-E or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 SPIN-D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30℃-60℃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reclaim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69735484"/>
                  </a:ext>
                </a:extLst>
              </a:tr>
              <a:tr h="2542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DHF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23</a:t>
                      </a:r>
                      <a:r>
                        <a:rPr lang="en-US" sz="11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±1℃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1:10-1:50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reclaim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80851879"/>
                  </a:ext>
                </a:extLst>
              </a:tr>
              <a:tr h="25420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DIW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92507194"/>
                  </a:ext>
                </a:extLst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1057101" y="6174429"/>
            <a:ext cx="33210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W*L*H=2580mm*2460mm*2410mm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1" t="8975" r="9926"/>
          <a:stretch/>
        </p:blipFill>
        <p:spPr bwMode="auto">
          <a:xfrm>
            <a:off x="346520" y="1283915"/>
            <a:ext cx="4473957" cy="4240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3332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xmlns="" id="{3C4F0A55-3C8B-42D4-8D35-EA1E24969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081" y="1794437"/>
            <a:ext cx="3364600" cy="3716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065" y="1849476"/>
            <a:ext cx="3440970" cy="3719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970026" y="5430795"/>
            <a:ext cx="627300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robot</a:t>
            </a:r>
            <a:endParaRPr lang="zh-CN" altLang="en-US" sz="1200" dirty="0"/>
          </a:p>
        </p:txBody>
      </p:sp>
      <p:cxnSp>
        <p:nvCxnSpPr>
          <p:cNvPr id="14" name="直接箭头连接符 13"/>
          <p:cNvCxnSpPr/>
          <p:nvPr/>
        </p:nvCxnSpPr>
        <p:spPr>
          <a:xfrm flipH="1" flipV="1">
            <a:off x="3888261" y="4747614"/>
            <a:ext cx="395415" cy="68318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1565189" y="2745259"/>
            <a:ext cx="959709" cy="5313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4930" y="2581872"/>
            <a:ext cx="914400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Chamber </a:t>
            </a:r>
            <a:r>
              <a:rPr lang="en-US" altLang="zh-CN" sz="1200" dirty="0" smtClean="0"/>
              <a:t>D (</a:t>
            </a:r>
            <a:r>
              <a:rPr lang="zh-CN" altLang="en-US" sz="1200" dirty="0" smtClean="0"/>
              <a:t>不安装</a:t>
            </a:r>
            <a:r>
              <a:rPr lang="en-US" altLang="zh-CN" sz="1200" dirty="0"/>
              <a:t>)</a:t>
            </a:r>
            <a:endParaRPr lang="zh-CN" altLang="en-US" sz="1200" dirty="0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1622855" y="3488417"/>
            <a:ext cx="959709" cy="5313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24930" y="4164604"/>
            <a:ext cx="1103872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Plumbing CD</a:t>
            </a:r>
            <a:endParaRPr lang="zh-CN" altLang="en-US" sz="1200" dirty="0"/>
          </a:p>
        </p:txBody>
      </p:sp>
      <p:cxnSp>
        <p:nvCxnSpPr>
          <p:cNvPr id="19" name="直接箭头连接符 18"/>
          <p:cNvCxnSpPr>
            <a:stCxn id="18" idx="3"/>
          </p:cNvCxnSpPr>
          <p:nvPr/>
        </p:nvCxnSpPr>
        <p:spPr>
          <a:xfrm>
            <a:off x="1828802" y="4303104"/>
            <a:ext cx="753762" cy="23083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326318" y="4950704"/>
            <a:ext cx="1001454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Plumbing AB</a:t>
            </a:r>
          </a:p>
        </p:txBody>
      </p:sp>
      <p:cxnSp>
        <p:nvCxnSpPr>
          <p:cNvPr id="21" name="直接箭头连接符 20"/>
          <p:cNvCxnSpPr/>
          <p:nvPr/>
        </p:nvCxnSpPr>
        <p:spPr>
          <a:xfrm flipH="1" flipV="1">
            <a:off x="4509606" y="4558550"/>
            <a:ext cx="816712" cy="53803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341682" y="4390939"/>
            <a:ext cx="914400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Chamber A</a:t>
            </a:r>
            <a:endParaRPr lang="zh-CN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724930" y="3349917"/>
            <a:ext cx="914400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/>
              <a:t>Chamber </a:t>
            </a:r>
            <a:r>
              <a:rPr lang="en-US" altLang="zh-CN" sz="1200" dirty="0" smtClean="0"/>
              <a:t>C </a:t>
            </a:r>
            <a:r>
              <a:rPr lang="en-US" altLang="zh-CN" sz="1200" dirty="0"/>
              <a:t>(</a:t>
            </a:r>
            <a:r>
              <a:rPr lang="zh-CN" altLang="en-US" sz="1200" dirty="0"/>
              <a:t>不安装</a:t>
            </a:r>
            <a:r>
              <a:rPr lang="en-US" altLang="zh-CN" sz="1200" dirty="0"/>
              <a:t>)</a:t>
            </a:r>
            <a:endParaRPr lang="zh-CN" alt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5326318" y="3856460"/>
            <a:ext cx="914400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Chamber B</a:t>
            </a:r>
            <a:endParaRPr lang="zh-CN" altLang="en-US" sz="1200" dirty="0"/>
          </a:p>
        </p:txBody>
      </p:sp>
      <p:cxnSp>
        <p:nvCxnSpPr>
          <p:cNvPr id="25" name="直接箭头连接符 24"/>
          <p:cNvCxnSpPr/>
          <p:nvPr/>
        </p:nvCxnSpPr>
        <p:spPr>
          <a:xfrm flipH="1" flipV="1">
            <a:off x="4516732" y="3994960"/>
            <a:ext cx="824950" cy="5344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H="1" flipV="1">
            <a:off x="4501369" y="3460480"/>
            <a:ext cx="824950" cy="5344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43363" y="1519261"/>
            <a:ext cx="1001454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N2 gas panel</a:t>
            </a:r>
            <a:endParaRPr lang="zh-CN" altLang="en-US" sz="1200" dirty="0"/>
          </a:p>
        </p:txBody>
      </p:sp>
      <p:cxnSp>
        <p:nvCxnSpPr>
          <p:cNvPr id="28" name="直接箭头连接符 27"/>
          <p:cNvCxnSpPr>
            <a:stCxn id="27" idx="2"/>
          </p:cNvCxnSpPr>
          <p:nvPr/>
        </p:nvCxnSpPr>
        <p:spPr>
          <a:xfrm flipH="1">
            <a:off x="3653485" y="1796260"/>
            <a:ext cx="290605" cy="60740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977081" y="5430794"/>
            <a:ext cx="720589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err="1" smtClean="0"/>
              <a:t>loadport</a:t>
            </a:r>
            <a:endParaRPr lang="zh-CN" altLang="en-US" sz="1200" dirty="0"/>
          </a:p>
        </p:txBody>
      </p:sp>
      <p:cxnSp>
        <p:nvCxnSpPr>
          <p:cNvPr id="30" name="直接箭头连接符 29"/>
          <p:cNvCxnSpPr>
            <a:stCxn id="29" idx="0"/>
          </p:cNvCxnSpPr>
          <p:nvPr/>
        </p:nvCxnSpPr>
        <p:spPr>
          <a:xfrm flipV="1">
            <a:off x="2337376" y="4873432"/>
            <a:ext cx="607653" cy="55736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20374" y="5430795"/>
            <a:ext cx="758437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EE panel</a:t>
            </a:r>
            <a:endParaRPr lang="zh-CN" alt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9912348" y="5430793"/>
            <a:ext cx="1159306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 smtClean="0"/>
              <a:t>Main Plumbing</a:t>
            </a:r>
            <a:endParaRPr lang="zh-CN" altLang="en-US" sz="1200" dirty="0"/>
          </a:p>
        </p:txBody>
      </p:sp>
      <p:cxnSp>
        <p:nvCxnSpPr>
          <p:cNvPr id="33" name="直接箭头连接符 32"/>
          <p:cNvCxnSpPr>
            <a:stCxn id="31" idx="0"/>
          </p:cNvCxnSpPr>
          <p:nvPr/>
        </p:nvCxnSpPr>
        <p:spPr>
          <a:xfrm flipV="1">
            <a:off x="7199593" y="4190801"/>
            <a:ext cx="1037635" cy="12399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2" idx="0"/>
          </p:cNvCxnSpPr>
          <p:nvPr/>
        </p:nvCxnSpPr>
        <p:spPr>
          <a:xfrm flipH="1" flipV="1">
            <a:off x="9274863" y="4343201"/>
            <a:ext cx="1217138" cy="10875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5">
            <a:extLst>
              <a:ext uri="{FF2B5EF4-FFF2-40B4-BE49-F238E27FC236}">
                <a16:creationId xmlns:a16="http://schemas.microsoft.com/office/drawing/2014/main" xmlns="" id="{F480BE28-5FF1-4351-808C-EE2B3243FD73}"/>
              </a:ext>
            </a:extLst>
          </p:cNvPr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4.Thin Wafer Backside Clean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(Single)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AC12F3B-857D-4EC4-BA26-89CA4C29D4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856" y="901838"/>
            <a:ext cx="5055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  <a:defRPr b="1"/>
            </a:lvl1pPr>
            <a:lvl2pPr marL="742950" indent="-28575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</a:defRPr>
            </a:lvl2pPr>
            <a:lvl3pPr marL="1143000" indent="-22860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latin typeface="Arial" panose="020B0604020202020204" pitchFamily="34" charset="0"/>
              </a:defRPr>
            </a:lvl3pPr>
            <a:lvl4pPr marL="1600200" indent="-22860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Arial" panose="020B0604020202020204" pitchFamily="34" charset="0"/>
              </a:defRPr>
            </a:lvl4pPr>
            <a:lvl5pPr marL="2057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Ultra C b </a:t>
            </a:r>
            <a:r>
              <a:rPr lang="en-US" altLang="zh-CN" dirty="0" smtClean="0"/>
              <a:t>Basic </a:t>
            </a:r>
            <a:r>
              <a:rPr lang="en-US" altLang="zh-CN" dirty="0"/>
              <a:t>Feature</a:t>
            </a:r>
          </a:p>
        </p:txBody>
      </p:sp>
    </p:spTree>
    <p:extLst>
      <p:ext uri="{BB962C8B-B14F-4D97-AF65-F5344CB8AC3E}">
        <p14:creationId xmlns:p14="http://schemas.microsoft.com/office/powerpoint/2010/main" val="325579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图片 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382" y="1640731"/>
            <a:ext cx="3840480" cy="4198620"/>
          </a:xfrm>
          <a:prstGeom prst="rect">
            <a:avLst/>
          </a:prstGeom>
        </p:spPr>
      </p:pic>
      <p:sp>
        <p:nvSpPr>
          <p:cNvPr id="2" name="文本框 5">
            <a:extLst>
              <a:ext uri="{FF2B5EF4-FFF2-40B4-BE49-F238E27FC236}">
                <a16:creationId xmlns="" xmlns:a16="http://schemas.microsoft.com/office/drawing/2014/main" id="{8AC0E6FC-36AB-49CA-92E2-6802036E4BA7}"/>
              </a:ext>
            </a:extLst>
          </p:cNvPr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4.Chamber </a:t>
            </a:r>
            <a:r>
              <a:rPr lang="en-US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Configuration </a:t>
            </a:r>
          </a:p>
        </p:txBody>
      </p:sp>
      <p:grpSp>
        <p:nvGrpSpPr>
          <p:cNvPr id="183" name="组合 182">
            <a:extLst>
              <a:ext uri="{FF2B5EF4-FFF2-40B4-BE49-F238E27FC236}">
                <a16:creationId xmlns="" xmlns:a16="http://schemas.microsoft.com/office/drawing/2014/main" id="{6D29E750-F729-453F-96D8-049DA34EB3C2}"/>
              </a:ext>
            </a:extLst>
          </p:cNvPr>
          <p:cNvGrpSpPr/>
          <p:nvPr/>
        </p:nvGrpSpPr>
        <p:grpSpPr>
          <a:xfrm>
            <a:off x="7352801" y="2346427"/>
            <a:ext cx="3569264" cy="1755271"/>
            <a:chOff x="7336150" y="276354"/>
            <a:chExt cx="3569264" cy="1755271"/>
          </a:xfrm>
        </p:grpSpPr>
        <p:cxnSp>
          <p:nvCxnSpPr>
            <p:cNvPr id="60" name="连接符: 肘形 59">
              <a:extLst>
                <a:ext uri="{FF2B5EF4-FFF2-40B4-BE49-F238E27FC236}">
                  <a16:creationId xmlns="" xmlns:a16="http://schemas.microsoft.com/office/drawing/2014/main" id="{BBBD483D-D285-4F56-9CE7-2FFFFA7D06F6}"/>
                </a:ext>
              </a:extLst>
            </p:cNvPr>
            <p:cNvCxnSpPr>
              <a:cxnSpLocks/>
              <a:stCxn id="43" idx="2"/>
              <a:endCxn id="25" idx="1"/>
            </p:cNvCxnSpPr>
            <p:nvPr/>
          </p:nvCxnSpPr>
          <p:spPr>
            <a:xfrm rot="16200000" flipH="1">
              <a:off x="8364077" y="856127"/>
              <a:ext cx="303177" cy="11429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 Box 82">
              <a:extLst>
                <a:ext uri="{FF2B5EF4-FFF2-40B4-BE49-F238E27FC236}">
                  <a16:creationId xmlns="" xmlns:a16="http://schemas.microsoft.com/office/drawing/2014/main" id="{81ABABCD-546C-4F26-834C-55BC1B1BEC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87131" y="1440682"/>
              <a:ext cx="1818283" cy="27699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HF Reclaim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" name="Text Box 82">
              <a:extLst>
                <a:ext uri="{FF2B5EF4-FFF2-40B4-BE49-F238E27FC236}">
                  <a16:creationId xmlns="" xmlns:a16="http://schemas.microsoft.com/office/drawing/2014/main" id="{D7735C88-830F-4CA7-8B54-0239A85B20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87132" y="1754626"/>
              <a:ext cx="1818282" cy="27699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1200" b="1" kern="0" dirty="0" smtClean="0">
                  <a:solidFill>
                    <a:srgbClr val="000000"/>
                  </a:solidFill>
                </a:rPr>
                <a:t>HF </a:t>
              </a: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Drain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="" xmlns:a16="http://schemas.microsoft.com/office/drawing/2014/main" id="{AB81D4F2-E0FE-4784-833E-76AA424BAE83}"/>
                </a:ext>
              </a:extLst>
            </p:cNvPr>
            <p:cNvGrpSpPr/>
            <p:nvPr/>
          </p:nvGrpSpPr>
          <p:grpSpPr>
            <a:xfrm>
              <a:off x="7336150" y="276354"/>
              <a:ext cx="3465940" cy="1261250"/>
              <a:chOff x="7105343" y="2423181"/>
              <a:chExt cx="3465940" cy="1261250"/>
            </a:xfrm>
          </p:grpSpPr>
          <p:cxnSp>
            <p:nvCxnSpPr>
              <p:cNvPr id="31" name="直接连接符 30">
                <a:extLst>
                  <a:ext uri="{FF2B5EF4-FFF2-40B4-BE49-F238E27FC236}">
                    <a16:creationId xmlns="" xmlns:a16="http://schemas.microsoft.com/office/drawing/2014/main" id="{56ABED4B-22A9-4E31-B442-9152B7722769}"/>
                  </a:ext>
                </a:extLst>
              </p:cNvPr>
              <p:cNvCxnSpPr/>
              <p:nvPr/>
            </p:nvCxnSpPr>
            <p:spPr bwMode="auto">
              <a:xfrm>
                <a:off x="7655045" y="2960075"/>
                <a:ext cx="0" cy="457200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直接连接符 31">
                <a:extLst>
                  <a:ext uri="{FF2B5EF4-FFF2-40B4-BE49-F238E27FC236}">
                    <a16:creationId xmlns="" xmlns:a16="http://schemas.microsoft.com/office/drawing/2014/main" id="{424E2830-1CEA-47C9-8E7C-6F826678B4C2}"/>
                  </a:ext>
                </a:extLst>
              </p:cNvPr>
              <p:cNvCxnSpPr/>
              <p:nvPr/>
            </p:nvCxnSpPr>
            <p:spPr bwMode="auto">
              <a:xfrm flipH="1">
                <a:off x="7655045" y="2696550"/>
                <a:ext cx="393700" cy="263525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直接连接符 34">
                <a:extLst>
                  <a:ext uri="{FF2B5EF4-FFF2-40B4-BE49-F238E27FC236}">
                    <a16:creationId xmlns="" xmlns:a16="http://schemas.microsoft.com/office/drawing/2014/main" id="{E2AA89C3-494F-4D72-A0DD-2BDB0CEDF7D8}"/>
                  </a:ext>
                </a:extLst>
              </p:cNvPr>
              <p:cNvCxnSpPr/>
              <p:nvPr/>
            </p:nvCxnSpPr>
            <p:spPr bwMode="auto">
              <a:xfrm>
                <a:off x="10239495" y="2960075"/>
                <a:ext cx="0" cy="457200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直接连接符 35">
                <a:extLst>
                  <a:ext uri="{FF2B5EF4-FFF2-40B4-BE49-F238E27FC236}">
                    <a16:creationId xmlns="" xmlns:a16="http://schemas.microsoft.com/office/drawing/2014/main" id="{A7D3C83B-F604-4540-8B25-689894A36F2D}"/>
                  </a:ext>
                </a:extLst>
              </p:cNvPr>
              <p:cNvCxnSpPr/>
              <p:nvPr/>
            </p:nvCxnSpPr>
            <p:spPr bwMode="auto">
              <a:xfrm>
                <a:off x="9912470" y="2696550"/>
                <a:ext cx="327025" cy="263525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7" name="矩形 104">
                <a:extLst>
                  <a:ext uri="{FF2B5EF4-FFF2-40B4-BE49-F238E27FC236}">
                    <a16:creationId xmlns="" xmlns:a16="http://schemas.microsoft.com/office/drawing/2014/main" id="{BA583595-74CA-4A46-A358-6418606BE4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8115420" y="2893400"/>
                <a:ext cx="1708150" cy="65087"/>
              </a:xfrm>
              <a:prstGeom prst="rect">
                <a:avLst/>
              </a:prstGeom>
              <a:solidFill>
                <a:srgbClr val="BBE0E3"/>
              </a:solidFill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n-US" altLang="zh-CN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8" name="Line 12">
                <a:extLst>
                  <a:ext uri="{FF2B5EF4-FFF2-40B4-BE49-F238E27FC236}">
                    <a16:creationId xmlns="" xmlns:a16="http://schemas.microsoft.com/office/drawing/2014/main" id="{EEA60F68-373B-4F3A-9DD8-E66447636A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24945" y="2828312"/>
                <a:ext cx="1679575" cy="0"/>
              </a:xfrm>
              <a:prstGeom prst="line">
                <a:avLst/>
              </a:prstGeom>
              <a:noFill/>
              <a:ln w="571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39" name="矩形 110">
                <a:extLst>
                  <a:ext uri="{FF2B5EF4-FFF2-40B4-BE49-F238E27FC236}">
                    <a16:creationId xmlns="" xmlns:a16="http://schemas.microsoft.com/office/drawing/2014/main" id="{7E3C3676-D7DB-4ED2-B480-5B7BA514F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05970" y="2958487"/>
                <a:ext cx="525463" cy="460375"/>
              </a:xfrm>
              <a:prstGeom prst="rect">
                <a:avLst/>
              </a:prstGeom>
              <a:solidFill>
                <a:srgbClr val="BBE0E3"/>
              </a:solidFill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n-US" altLang="zh-CN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Line 18">
                <a:extLst>
                  <a:ext uri="{FF2B5EF4-FFF2-40B4-BE49-F238E27FC236}">
                    <a16:creationId xmlns="" xmlns:a16="http://schemas.microsoft.com/office/drawing/2014/main" id="{09AD9D89-3EFB-4338-A572-5619059507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837733" y="2961662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="" xmlns:a16="http://schemas.microsoft.com/office/drawing/2014/main" id="{FAB2DDC9-71F3-4AD6-9790-5784B6DB3920}"/>
                  </a:ext>
                </a:extLst>
              </p:cNvPr>
              <p:cNvSpPr/>
              <p:nvPr/>
            </p:nvSpPr>
            <p:spPr>
              <a:xfrm>
                <a:off x="7340720" y="2423181"/>
                <a:ext cx="3230563" cy="995680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>
                    <a:lumMod val="95000"/>
                    <a:lumOff val="5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宋体"/>
                  <a:cs typeface="+mn-cs"/>
                </a:endParaRPr>
              </a:p>
            </p:txBody>
          </p:sp>
          <p:sp>
            <p:nvSpPr>
              <p:cNvPr id="42" name="Line 18">
                <a:extLst>
                  <a:ext uri="{FF2B5EF4-FFF2-40B4-BE49-F238E27FC236}">
                    <a16:creationId xmlns="" xmlns:a16="http://schemas.microsoft.com/office/drawing/2014/main" id="{3E47EB24-2309-4D9B-A392-2B979EF9F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048870" y="2960075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43" name="Rectangle 48">
                <a:extLst>
                  <a:ext uri="{FF2B5EF4-FFF2-40B4-BE49-F238E27FC236}">
                    <a16:creationId xmlns="" xmlns:a16="http://schemas.microsoft.com/office/drawing/2014/main" id="{19CB432F-699D-4859-A0DB-AFA8D95607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71720" y="3359542"/>
                <a:ext cx="83344" cy="632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文本框 54">
                <a:extLst>
                  <a:ext uri="{FF2B5EF4-FFF2-40B4-BE49-F238E27FC236}">
                    <a16:creationId xmlns="" xmlns:a16="http://schemas.microsoft.com/office/drawing/2014/main" id="{F9B3DF5E-424E-4C7E-B67E-A58791C8F7C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05343" y="3407432"/>
                <a:ext cx="1040670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en-US" altLang="zh-CN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sym typeface="宋体" panose="02010600030101010101" pitchFamily="2" charset="-122"/>
                  </a:rPr>
                  <a:t>Middle</a:t>
                </a:r>
                <a:r>
                  <a:rPr kumimoji="0" lang="en-US" altLang="zh-CN" sz="1200" b="1" i="0" u="none" strike="noStrike" kern="0" cap="none" spc="0" normalizeH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sym typeface="宋体" panose="02010600030101010101" pitchFamily="2" charset="-122"/>
                  </a:rPr>
                  <a:t> </a:t>
                </a:r>
                <a:r>
                  <a:rPr kumimoji="0" lang="en-US" altLang="zh-CN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  <a:sym typeface="宋体" panose="02010600030101010101" pitchFamily="2" charset="-122"/>
                  </a:rPr>
                  <a:t>Tray</a:t>
                </a:r>
                <a:endPara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="" xmlns:a16="http://schemas.microsoft.com/office/drawing/2014/main" id="{88B36B72-B2B0-4CD5-BB40-55B7323D9CF1}"/>
                  </a:ext>
                </a:extLst>
              </p:cNvPr>
              <p:cNvCxnSpPr/>
              <p:nvPr/>
            </p:nvCxnSpPr>
            <p:spPr bwMode="auto">
              <a:xfrm>
                <a:off x="7553263" y="2958487"/>
                <a:ext cx="0" cy="457200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直接连接符 47">
                <a:extLst>
                  <a:ext uri="{FF2B5EF4-FFF2-40B4-BE49-F238E27FC236}">
                    <a16:creationId xmlns="" xmlns:a16="http://schemas.microsoft.com/office/drawing/2014/main" id="{5D45CD79-78D2-43D8-88DF-6676B5728B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7541257" y="2651681"/>
                <a:ext cx="475738" cy="319506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9" name="直接连接符 48">
                <a:extLst>
                  <a:ext uri="{FF2B5EF4-FFF2-40B4-BE49-F238E27FC236}">
                    <a16:creationId xmlns="" xmlns:a16="http://schemas.microsoft.com/office/drawing/2014/main" id="{EF1F6C73-9F5F-4412-9270-906A6C573209}"/>
                  </a:ext>
                </a:extLst>
              </p:cNvPr>
              <p:cNvCxnSpPr/>
              <p:nvPr/>
            </p:nvCxnSpPr>
            <p:spPr bwMode="auto">
              <a:xfrm>
                <a:off x="10320775" y="2950232"/>
                <a:ext cx="0" cy="457200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直接连接符 49">
                <a:extLst>
                  <a:ext uri="{FF2B5EF4-FFF2-40B4-BE49-F238E27FC236}">
                    <a16:creationId xmlns="" xmlns:a16="http://schemas.microsoft.com/office/drawing/2014/main" id="{7529F582-8F17-4D91-BE8D-9847805A3AA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944220" y="2651681"/>
                <a:ext cx="376967" cy="308077"/>
              </a:xfrm>
              <a:prstGeom prst="line">
                <a:avLst/>
              </a:prstGeom>
              <a:solidFill>
                <a:srgbClr val="BBE0E3"/>
              </a:solidFill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58" name="组合 57">
              <a:extLst>
                <a:ext uri="{FF2B5EF4-FFF2-40B4-BE49-F238E27FC236}">
                  <a16:creationId xmlns="" xmlns:a16="http://schemas.microsoft.com/office/drawing/2014/main" id="{C19B3192-1D38-45B1-98D9-B25846C46DC9}"/>
                </a:ext>
              </a:extLst>
            </p:cNvPr>
            <p:cNvGrpSpPr/>
            <p:nvPr/>
          </p:nvGrpSpPr>
          <p:grpSpPr>
            <a:xfrm>
              <a:off x="8152802" y="1496329"/>
              <a:ext cx="312737" cy="298450"/>
              <a:chOff x="8113003" y="4032272"/>
              <a:chExt cx="312737" cy="298450"/>
            </a:xfrm>
          </p:grpSpPr>
          <p:sp>
            <p:nvSpPr>
              <p:cNvPr id="24" name="AutoShape 26">
                <a:extLst>
                  <a:ext uri="{FF2B5EF4-FFF2-40B4-BE49-F238E27FC236}">
                    <a16:creationId xmlns="" xmlns:a16="http://schemas.microsoft.com/office/drawing/2014/main" id="{D8697E64-0C52-4F41-AAB7-DE8BCAF9C8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8165390" y="3979885"/>
                <a:ext cx="207963" cy="312737"/>
              </a:xfrm>
              <a:prstGeom prst="flowChartCollate">
                <a:avLst/>
              </a:prstGeom>
              <a:solidFill>
                <a:srgbClr val="FFFFFF"/>
              </a:solidFill>
              <a:ln w="285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n-US" altLang="zh-CN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Isosceles Triangle 86">
                <a:extLst>
                  <a:ext uri="{FF2B5EF4-FFF2-40B4-BE49-F238E27FC236}">
                    <a16:creationId xmlns="" xmlns:a16="http://schemas.microsoft.com/office/drawing/2014/main" id="{BA0A5241-A6EB-4AC5-97B8-667DD7BEE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62215" y="4170385"/>
                <a:ext cx="219075" cy="160337"/>
              </a:xfrm>
              <a:prstGeom prst="triangle">
                <a:avLst>
                  <a:gd name="adj" fmla="val 50000"/>
                </a:avLst>
              </a:prstGeom>
              <a:solidFill>
                <a:srgbClr val="000000"/>
              </a:solidFill>
              <a:ln w="3175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cxnSp>
          <p:nvCxnSpPr>
            <p:cNvPr id="63" name="连接符: 肘形 62">
              <a:extLst>
                <a:ext uri="{FF2B5EF4-FFF2-40B4-BE49-F238E27FC236}">
                  <a16:creationId xmlns="" xmlns:a16="http://schemas.microsoft.com/office/drawing/2014/main" id="{C278C76A-A78B-44DA-BADA-A7B4FD471007}"/>
                </a:ext>
              </a:extLst>
            </p:cNvPr>
            <p:cNvCxnSpPr>
              <a:stCxn id="27" idx="3"/>
              <a:endCxn id="26" idx="1"/>
            </p:cNvCxnSpPr>
            <p:nvPr/>
          </p:nvCxnSpPr>
          <p:spPr>
            <a:xfrm rot="16200000" flipH="1">
              <a:off x="8650169" y="1456162"/>
              <a:ext cx="98347" cy="77558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1" name="组合 110">
            <a:extLst>
              <a:ext uri="{FF2B5EF4-FFF2-40B4-BE49-F238E27FC236}">
                <a16:creationId xmlns="" xmlns:a16="http://schemas.microsoft.com/office/drawing/2014/main" id="{C165F37C-C9E4-4322-975C-DDCDE7967DC6}"/>
              </a:ext>
            </a:extLst>
          </p:cNvPr>
          <p:cNvGrpSpPr/>
          <p:nvPr/>
        </p:nvGrpSpPr>
        <p:grpSpPr>
          <a:xfrm>
            <a:off x="7582820" y="189568"/>
            <a:ext cx="3230563" cy="1296630"/>
            <a:chOff x="4475956" y="2520614"/>
            <a:chExt cx="3230563" cy="1296630"/>
          </a:xfrm>
        </p:grpSpPr>
        <p:grpSp>
          <p:nvGrpSpPr>
            <p:cNvPr id="112" name="组合 111">
              <a:extLst>
                <a:ext uri="{FF2B5EF4-FFF2-40B4-BE49-F238E27FC236}">
                  <a16:creationId xmlns="" xmlns:a16="http://schemas.microsoft.com/office/drawing/2014/main" id="{A3DF42F7-726A-4A51-9C33-14D9521E2042}"/>
                </a:ext>
              </a:extLst>
            </p:cNvPr>
            <p:cNvGrpSpPr/>
            <p:nvPr/>
          </p:nvGrpSpPr>
          <p:grpSpPr>
            <a:xfrm>
              <a:off x="4475956" y="2520614"/>
              <a:ext cx="3230563" cy="1279188"/>
              <a:chOff x="5512755" y="2764016"/>
              <a:chExt cx="3230563" cy="1279188"/>
            </a:xfrm>
          </p:grpSpPr>
          <p:grpSp>
            <p:nvGrpSpPr>
              <p:cNvPr id="121" name="组合 120">
                <a:extLst>
                  <a:ext uri="{FF2B5EF4-FFF2-40B4-BE49-F238E27FC236}">
                    <a16:creationId xmlns="" xmlns:a16="http://schemas.microsoft.com/office/drawing/2014/main" id="{ABEF97FE-29DE-496B-BA58-F4769640ED17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24" name="直接连接符 123">
                  <a:extLst>
                    <a:ext uri="{FF2B5EF4-FFF2-40B4-BE49-F238E27FC236}">
                      <a16:creationId xmlns="" xmlns:a16="http://schemas.microsoft.com/office/drawing/2014/main" id="{99219C05-FDDE-4674-AB9E-FBCA242CBE6A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5" name="直接连接符 124">
                  <a:extLst>
                    <a:ext uri="{FF2B5EF4-FFF2-40B4-BE49-F238E27FC236}">
                      <a16:creationId xmlns="" xmlns:a16="http://schemas.microsoft.com/office/drawing/2014/main" id="{AFD0A28B-7B79-4854-929E-C2E25ACF517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0" name="直接连接符 129">
                  <a:extLst>
                    <a:ext uri="{FF2B5EF4-FFF2-40B4-BE49-F238E27FC236}">
                      <a16:creationId xmlns="" xmlns:a16="http://schemas.microsoft.com/office/drawing/2014/main" id="{D675E713-297A-4BE8-96D9-AB98909EDA80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1" name="直接连接符 130">
                  <a:extLst>
                    <a:ext uri="{FF2B5EF4-FFF2-40B4-BE49-F238E27FC236}">
                      <a16:creationId xmlns="" xmlns:a16="http://schemas.microsoft.com/office/drawing/2014/main" id="{9C4F4AE7-58FA-4AE2-9A09-10E5214D2CE5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2" name="矩形 104">
                  <a:extLst>
                    <a:ext uri="{FF2B5EF4-FFF2-40B4-BE49-F238E27FC236}">
                      <a16:creationId xmlns="" xmlns:a16="http://schemas.microsoft.com/office/drawing/2014/main" id="{28740B07-84AE-4279-9B4F-1572425444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3" name="Line 12">
                  <a:extLst>
                    <a:ext uri="{FF2B5EF4-FFF2-40B4-BE49-F238E27FC236}">
                      <a16:creationId xmlns="" xmlns:a16="http://schemas.microsoft.com/office/drawing/2014/main" id="{562769B0-1809-4A2D-A6CE-BDCD35DB03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34" name="矩形 110">
                  <a:extLst>
                    <a:ext uri="{FF2B5EF4-FFF2-40B4-BE49-F238E27FC236}">
                      <a16:creationId xmlns="" xmlns:a16="http://schemas.microsoft.com/office/drawing/2014/main" id="{C046D323-5640-4749-840D-D66EB7385D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="" xmlns:a16="http://schemas.microsoft.com/office/drawing/2014/main" id="{FC39BC97-61CA-4A31-8FB3-65A6F7BE3915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</p:grpSp>
          <p:sp>
            <p:nvSpPr>
              <p:cNvPr id="122" name="Line 18">
                <a:extLst>
                  <a:ext uri="{FF2B5EF4-FFF2-40B4-BE49-F238E27FC236}">
                    <a16:creationId xmlns="" xmlns:a16="http://schemas.microsoft.com/office/drawing/2014/main" id="{E2CD5640-5C06-4B24-83A8-0B3FB28E36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23" name="Line 18">
                <a:extLst>
                  <a:ext uri="{FF2B5EF4-FFF2-40B4-BE49-F238E27FC236}">
                    <a16:creationId xmlns="" xmlns:a16="http://schemas.microsoft.com/office/drawing/2014/main" id="{F20E1A24-33EC-4FBD-86B1-9DA50A1D29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cxnSp>
          <p:nvCxnSpPr>
            <p:cNvPr id="113" name="直接连接符 112">
              <a:extLst>
                <a:ext uri="{FF2B5EF4-FFF2-40B4-BE49-F238E27FC236}">
                  <a16:creationId xmlns="" xmlns:a16="http://schemas.microsoft.com/office/drawing/2014/main" id="{475B7E96-C38A-460D-8289-0830E4729F1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869656" y="3111881"/>
              <a:ext cx="0" cy="41296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4" name="直接连接符 113">
              <a:extLst>
                <a:ext uri="{FF2B5EF4-FFF2-40B4-BE49-F238E27FC236}">
                  <a16:creationId xmlns="" xmlns:a16="http://schemas.microsoft.com/office/drawing/2014/main" id="{E18F894A-0411-4F6B-AAF6-0D6AE729571B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56955" y="2866987"/>
              <a:ext cx="326233" cy="263525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5" name="Rectangle 48">
              <a:extLst>
                <a:ext uri="{FF2B5EF4-FFF2-40B4-BE49-F238E27FC236}">
                  <a16:creationId xmlns="" xmlns:a16="http://schemas.microsoft.com/office/drawing/2014/main" id="{8094D1EB-5888-414F-B0F8-B7B058F64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0789" y="3476957"/>
              <a:ext cx="83344" cy="632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116" name="直接连接符 115">
              <a:extLst>
                <a:ext uri="{FF2B5EF4-FFF2-40B4-BE49-F238E27FC236}">
                  <a16:creationId xmlns="" xmlns:a16="http://schemas.microsoft.com/office/drawing/2014/main" id="{CEB781CF-2BE4-4B82-816F-1B57B926FA1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297808" y="3130512"/>
              <a:ext cx="3516" cy="39147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7" name="直接连接符 116">
              <a:extLst>
                <a:ext uri="{FF2B5EF4-FFF2-40B4-BE49-F238E27FC236}">
                  <a16:creationId xmlns="" xmlns:a16="http://schemas.microsoft.com/office/drawing/2014/main" id="{FBEBDB9A-95EC-47CA-A606-24FC5988FD1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28659" y="2865827"/>
              <a:ext cx="276223" cy="26298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0" name="文本框 54">
              <a:extLst>
                <a:ext uri="{FF2B5EF4-FFF2-40B4-BE49-F238E27FC236}">
                  <a16:creationId xmlns="" xmlns:a16="http://schemas.microsoft.com/office/drawing/2014/main" id="{BE5EFD0A-C1F4-45D0-8C26-5AFA132B03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1875" y="3540245"/>
              <a:ext cx="92845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Inner</a:t>
              </a:r>
              <a:r>
                <a:rPr kumimoji="0" lang="en-US" altLang="zh-CN" sz="1200" b="1" i="0" u="none" strike="noStrike" kern="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 </a:t>
              </a: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Tray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84" name="组合 183">
            <a:extLst>
              <a:ext uri="{FF2B5EF4-FFF2-40B4-BE49-F238E27FC236}">
                <a16:creationId xmlns="" xmlns:a16="http://schemas.microsoft.com/office/drawing/2014/main" id="{C42F8A9F-4CA8-42B2-AC54-00D68AA4E2D1}"/>
              </a:ext>
            </a:extLst>
          </p:cNvPr>
          <p:cNvGrpSpPr/>
          <p:nvPr/>
        </p:nvGrpSpPr>
        <p:grpSpPr>
          <a:xfrm>
            <a:off x="7541932" y="4631170"/>
            <a:ext cx="3380133" cy="1554599"/>
            <a:chOff x="7558799" y="4618307"/>
            <a:chExt cx="3380133" cy="1554599"/>
          </a:xfrm>
        </p:grpSpPr>
        <p:grpSp>
          <p:nvGrpSpPr>
            <p:cNvPr id="151" name="组合 150">
              <a:extLst>
                <a:ext uri="{FF2B5EF4-FFF2-40B4-BE49-F238E27FC236}">
                  <a16:creationId xmlns="" xmlns:a16="http://schemas.microsoft.com/office/drawing/2014/main" id="{22F7606B-7C40-4AD9-AB3B-EA3B9EA0416A}"/>
                </a:ext>
              </a:extLst>
            </p:cNvPr>
            <p:cNvGrpSpPr/>
            <p:nvPr/>
          </p:nvGrpSpPr>
          <p:grpSpPr>
            <a:xfrm>
              <a:off x="7558799" y="4618307"/>
              <a:ext cx="3230563" cy="1279188"/>
              <a:chOff x="5512755" y="2764016"/>
              <a:chExt cx="3230563" cy="1279188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="" xmlns:a16="http://schemas.microsoft.com/office/drawing/2014/main" id="{FD337799-B720-4542-A982-9B538CFFA2D0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55" name="直接连接符 154">
                  <a:extLst>
                    <a:ext uri="{FF2B5EF4-FFF2-40B4-BE49-F238E27FC236}">
                      <a16:creationId xmlns="" xmlns:a16="http://schemas.microsoft.com/office/drawing/2014/main" id="{AD5249B7-00F5-4138-A474-43B3BB534C15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6" name="直接连接符 155">
                  <a:extLst>
                    <a:ext uri="{FF2B5EF4-FFF2-40B4-BE49-F238E27FC236}">
                      <a16:creationId xmlns="" xmlns:a16="http://schemas.microsoft.com/office/drawing/2014/main" id="{E6419BF7-7AF6-46AD-8384-E5062622199A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7" name="直接连接符 156">
                  <a:extLst>
                    <a:ext uri="{FF2B5EF4-FFF2-40B4-BE49-F238E27FC236}">
                      <a16:creationId xmlns="" xmlns:a16="http://schemas.microsoft.com/office/drawing/2014/main" id="{F603966D-F0FB-41D9-B9FF-CA9D11F5617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835150" y="3470385"/>
                  <a:ext cx="0" cy="315801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8" name="直接连接符 157">
                  <a:extLst>
                    <a:ext uri="{FF2B5EF4-FFF2-40B4-BE49-F238E27FC236}">
                      <a16:creationId xmlns="" xmlns:a16="http://schemas.microsoft.com/office/drawing/2014/main" id="{279CA41F-D190-498E-A1EB-368390EEB84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829388" y="3338621"/>
                  <a:ext cx="130175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="" xmlns:a16="http://schemas.microsoft.com/office/drawing/2014/main" id="{8AEC4403-02D3-4086-8B2B-BA72F989CC3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926583" y="3449438"/>
                  <a:ext cx="0" cy="332733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0" name="直接连接符 159">
                  <a:extLst>
                    <a:ext uri="{FF2B5EF4-FFF2-40B4-BE49-F238E27FC236}">
                      <a16:creationId xmlns="" xmlns:a16="http://schemas.microsoft.com/office/drawing/2014/main" id="{55DA5D9F-6881-46E1-ABE6-E8087168796A}"/>
                    </a:ext>
                  </a:extLst>
                </p:cNvPr>
                <p:cNvCxnSpPr/>
                <p:nvPr/>
              </p:nvCxnSpPr>
              <p:spPr bwMode="auto">
                <a:xfrm>
                  <a:off x="3805237" y="3324867"/>
                  <a:ext cx="131762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1" name="直接连接符 160">
                  <a:extLst>
                    <a:ext uri="{FF2B5EF4-FFF2-40B4-BE49-F238E27FC236}">
                      <a16:creationId xmlns="" xmlns:a16="http://schemas.microsoft.com/office/drawing/2014/main" id="{08B4F292-96F1-4205-A2D0-6DF0B1EE2EAB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2" name="直接连接符 161">
                  <a:extLst>
                    <a:ext uri="{FF2B5EF4-FFF2-40B4-BE49-F238E27FC236}">
                      <a16:creationId xmlns="" xmlns:a16="http://schemas.microsoft.com/office/drawing/2014/main" id="{6D400F4D-4AE7-417F-BE31-6B30B526F49F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3" name="矩形 104">
                  <a:extLst>
                    <a:ext uri="{FF2B5EF4-FFF2-40B4-BE49-F238E27FC236}">
                      <a16:creationId xmlns="" xmlns:a16="http://schemas.microsoft.com/office/drawing/2014/main" id="{E22F5CBC-6F9A-44F8-A1EF-4D4409A14E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4" name="Line 12">
                  <a:extLst>
                    <a:ext uri="{FF2B5EF4-FFF2-40B4-BE49-F238E27FC236}">
                      <a16:creationId xmlns="" xmlns:a16="http://schemas.microsoft.com/office/drawing/2014/main" id="{9CE7ACB8-112F-4A89-883B-3EBF1A1503E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65" name="矩形 110">
                  <a:extLst>
                    <a:ext uri="{FF2B5EF4-FFF2-40B4-BE49-F238E27FC236}">
                      <a16:creationId xmlns="" xmlns:a16="http://schemas.microsoft.com/office/drawing/2014/main" id="{542D2AF3-99B2-4694-B026-09CB02A246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="" xmlns:a16="http://schemas.microsoft.com/office/drawing/2014/main" id="{45B6FF0E-307D-4D3E-8FC6-09DA4BBF3A70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  <p:sp>
              <p:nvSpPr>
                <p:cNvPr id="167" name="Arc 97">
                  <a:extLst>
                    <a:ext uri="{FF2B5EF4-FFF2-40B4-BE49-F238E27FC236}">
                      <a16:creationId xmlns="" xmlns:a16="http://schemas.microsoft.com/office/drawing/2014/main" id="{C6C3703A-FA67-445C-89FC-E4ABBBD84B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1829230" y="3018424"/>
                  <a:ext cx="943107" cy="287022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00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8" name="Arc 98">
                  <a:extLst>
                    <a:ext uri="{FF2B5EF4-FFF2-40B4-BE49-F238E27FC236}">
                      <a16:creationId xmlns="" xmlns:a16="http://schemas.microsoft.com/office/drawing/2014/main" id="{07872542-576D-4A33-AD0D-36D257B0A8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3474" y="2998788"/>
                  <a:ext cx="953526" cy="299716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33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53" name="Line 18">
                <a:extLst>
                  <a:ext uri="{FF2B5EF4-FFF2-40B4-BE49-F238E27FC236}">
                    <a16:creationId xmlns="" xmlns:a16="http://schemas.microsoft.com/office/drawing/2014/main" id="{BBF4018F-7B97-491B-AD35-5ED420404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54" name="Line 18">
                <a:extLst>
                  <a:ext uri="{FF2B5EF4-FFF2-40B4-BE49-F238E27FC236}">
                    <a16:creationId xmlns="" xmlns:a16="http://schemas.microsoft.com/office/drawing/2014/main" id="{5DFDA83B-95C9-437E-AD76-8D4FE3953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cxnSp>
          <p:nvCxnSpPr>
            <p:cNvPr id="169" name="直接连接符 168">
              <a:extLst>
                <a:ext uri="{FF2B5EF4-FFF2-40B4-BE49-F238E27FC236}">
                  <a16:creationId xmlns="" xmlns:a16="http://schemas.microsoft.com/office/drawing/2014/main" id="{259A4CBB-C8BE-4F4D-AAE3-901228FBC5C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42630" y="5249903"/>
              <a:ext cx="0" cy="383542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直接连接符 169">
              <a:extLst>
                <a:ext uri="{FF2B5EF4-FFF2-40B4-BE49-F238E27FC236}">
                  <a16:creationId xmlns="" xmlns:a16="http://schemas.microsoft.com/office/drawing/2014/main" id="{9A0F514B-E01D-4118-A1EC-37FB76E59C6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50632" y="5128143"/>
              <a:ext cx="183418" cy="13461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1" name="直接连接符 170">
              <a:extLst>
                <a:ext uri="{FF2B5EF4-FFF2-40B4-BE49-F238E27FC236}">
                  <a16:creationId xmlns="" xmlns:a16="http://schemas.microsoft.com/office/drawing/2014/main" id="{3CD744F4-3D06-4CEB-B23C-4791D4C508B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303585" y="5262762"/>
              <a:ext cx="0" cy="362103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直接连接符 171">
              <a:extLst>
                <a:ext uri="{FF2B5EF4-FFF2-40B4-BE49-F238E27FC236}">
                  <a16:creationId xmlns="" xmlns:a16="http://schemas.microsoft.com/office/drawing/2014/main" id="{A7AAC5BC-E161-4EB7-8C66-E8775214DD0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130548" y="5108508"/>
              <a:ext cx="173037" cy="16636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73" name="Rectangle 48">
              <a:extLst>
                <a:ext uri="{FF2B5EF4-FFF2-40B4-BE49-F238E27FC236}">
                  <a16:creationId xmlns="" xmlns:a16="http://schemas.microsoft.com/office/drawing/2014/main" id="{62096209-8777-4FEC-9252-D5426E836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2857" y="5577301"/>
              <a:ext cx="83344" cy="632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" name="箭头: 下 173">
              <a:extLst>
                <a:ext uri="{FF2B5EF4-FFF2-40B4-BE49-F238E27FC236}">
                  <a16:creationId xmlns="" xmlns:a16="http://schemas.microsoft.com/office/drawing/2014/main" id="{2B8D51A7-493F-48FF-A131-02E7E49C510F}"/>
                </a:ext>
              </a:extLst>
            </p:cNvPr>
            <p:cNvSpPr/>
            <p:nvPr/>
          </p:nvSpPr>
          <p:spPr>
            <a:xfrm>
              <a:off x="8215444" y="5356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箭头: 下 174">
              <a:extLst>
                <a:ext uri="{FF2B5EF4-FFF2-40B4-BE49-F238E27FC236}">
                  <a16:creationId xmlns="" xmlns:a16="http://schemas.microsoft.com/office/drawing/2014/main" id="{E5B13489-D8B7-4B80-9402-C896A52EDBE2}"/>
                </a:ext>
              </a:extLst>
            </p:cNvPr>
            <p:cNvSpPr/>
            <p:nvPr/>
          </p:nvSpPr>
          <p:spPr>
            <a:xfrm>
              <a:off x="10088130" y="5364575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文本框 54">
              <a:extLst>
                <a:ext uri="{FF2B5EF4-FFF2-40B4-BE49-F238E27FC236}">
                  <a16:creationId xmlns="" xmlns:a16="http://schemas.microsoft.com/office/drawing/2014/main" id="{4901A65A-1C84-40CB-BF50-79992165BD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27599" y="5650255"/>
              <a:ext cx="96212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Outer Tray</a:t>
              </a:r>
            </a:p>
          </p:txBody>
        </p:sp>
        <p:sp>
          <p:nvSpPr>
            <p:cNvPr id="178" name="Text Box 82">
              <a:extLst>
                <a:ext uri="{FF2B5EF4-FFF2-40B4-BE49-F238E27FC236}">
                  <a16:creationId xmlns="" xmlns:a16="http://schemas.microsoft.com/office/drawing/2014/main" id="{07EFB307-D3A5-4FC6-BE68-0476897EC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51099" y="5895907"/>
              <a:ext cx="1487833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Common Drain</a:t>
              </a:r>
            </a:p>
          </p:txBody>
        </p:sp>
        <p:cxnSp>
          <p:nvCxnSpPr>
            <p:cNvPr id="180" name="连接符: 肘形 179">
              <a:extLst>
                <a:ext uri="{FF2B5EF4-FFF2-40B4-BE49-F238E27FC236}">
                  <a16:creationId xmlns="" xmlns:a16="http://schemas.microsoft.com/office/drawing/2014/main" id="{DAA530B4-A37C-44F3-9F35-1F3F1C528712}"/>
                </a:ext>
              </a:extLst>
            </p:cNvPr>
            <p:cNvCxnSpPr>
              <a:stCxn id="173" idx="2"/>
              <a:endCxn id="178" idx="1"/>
            </p:cNvCxnSpPr>
            <p:nvPr/>
          </p:nvCxnSpPr>
          <p:spPr>
            <a:xfrm rot="16200000" flipH="1">
              <a:off x="8515906" y="5099214"/>
              <a:ext cx="393816" cy="147657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7" name="AutoShape 26">
              <a:extLst>
                <a:ext uri="{FF2B5EF4-FFF2-40B4-BE49-F238E27FC236}">
                  <a16:creationId xmlns="" xmlns:a16="http://schemas.microsoft.com/office/drawing/2014/main" id="{B88E4A7E-8414-4D58-9E81-3C642056FF62}"/>
                </a:ext>
              </a:extLst>
            </p:cNvPr>
            <p:cNvSpPr/>
            <p:nvPr/>
          </p:nvSpPr>
          <p:spPr>
            <a:xfrm rot="5400000">
              <a:off x="8534766" y="5884531"/>
              <a:ext cx="207963" cy="312737"/>
            </a:xfrm>
            <a:prstGeom prst="flowChartCollate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 sz="20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2973" y="2449090"/>
            <a:ext cx="2300964" cy="882277"/>
            <a:chOff x="11006814" y="233290"/>
            <a:chExt cx="2159793" cy="828147"/>
          </a:xfrm>
        </p:grpSpPr>
        <p:cxnSp>
          <p:nvCxnSpPr>
            <p:cNvPr id="225" name="直接连接符 224">
              <a:extLst>
                <a:ext uri="{FF2B5EF4-FFF2-40B4-BE49-F238E27FC236}">
                  <a16:creationId xmlns="" xmlns:a16="http://schemas.microsoft.com/office/drawing/2014/main" id="{1D12EF54-F9B0-4182-889D-5DF86A5EF612}"/>
                </a:ext>
              </a:extLst>
            </p:cNvPr>
            <p:cNvCxnSpPr/>
            <p:nvPr/>
          </p:nvCxnSpPr>
          <p:spPr bwMode="auto">
            <a:xfrm>
              <a:off x="11013760" y="731237"/>
              <a:ext cx="0" cy="330200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6" name="直接连接符 225">
              <a:extLst>
                <a:ext uri="{FF2B5EF4-FFF2-40B4-BE49-F238E27FC236}">
                  <a16:creationId xmlns="" xmlns:a16="http://schemas.microsoft.com/office/drawing/2014/main" id="{8D796691-E22F-4A28-86B5-49C7781D971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1006814" y="602175"/>
              <a:ext cx="187325" cy="155098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7" name="直接连接符 226">
              <a:extLst>
                <a:ext uri="{FF2B5EF4-FFF2-40B4-BE49-F238E27FC236}">
                  <a16:creationId xmlns="" xmlns:a16="http://schemas.microsoft.com/office/drawing/2014/main" id="{8456DD35-7C72-4706-9801-A36FAC92D60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166607" y="680439"/>
              <a:ext cx="0" cy="380998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8" name="直接连接符 227">
              <a:extLst>
                <a:ext uri="{FF2B5EF4-FFF2-40B4-BE49-F238E27FC236}">
                  <a16:creationId xmlns="" xmlns:a16="http://schemas.microsoft.com/office/drawing/2014/main" id="{61A82D33-D471-4358-92B5-DFC909484E4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20783" y="590745"/>
              <a:ext cx="145824" cy="89694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9" name="Arc 97">
              <a:extLst>
                <a:ext uri="{FF2B5EF4-FFF2-40B4-BE49-F238E27FC236}">
                  <a16:creationId xmlns="" xmlns:a16="http://schemas.microsoft.com/office/drawing/2014/main" id="{1D7E1C32-81E0-4D9F-95BD-A42E09EAD11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1129049" y="239271"/>
              <a:ext cx="862810" cy="3952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0" name="Arc 98">
              <a:extLst>
                <a:ext uri="{FF2B5EF4-FFF2-40B4-BE49-F238E27FC236}">
                  <a16:creationId xmlns="" xmlns:a16="http://schemas.microsoft.com/office/drawing/2014/main" id="{4729CA33-8FDC-4E48-9FFF-9F0FE7E56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2995" y="233290"/>
              <a:ext cx="876300" cy="3698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33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1" name="箭头: 下 117">
              <a:extLst>
                <a:ext uri="{FF2B5EF4-FFF2-40B4-BE49-F238E27FC236}">
                  <a16:creationId xmlns="" xmlns:a16="http://schemas.microsoft.com/office/drawing/2014/main" id="{85A8018B-E5F1-40E1-96F3-6F7F474214BD}"/>
                </a:ext>
              </a:extLst>
            </p:cNvPr>
            <p:cNvSpPr/>
            <p:nvPr/>
          </p:nvSpPr>
          <p:spPr>
            <a:xfrm>
              <a:off x="11101279" y="766483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箭头: 下 118">
              <a:extLst>
                <a:ext uri="{FF2B5EF4-FFF2-40B4-BE49-F238E27FC236}">
                  <a16:creationId xmlns="" xmlns:a16="http://schemas.microsoft.com/office/drawing/2014/main" id="{16D976FC-49FF-4639-8B80-C4DADBE945DD}"/>
                </a:ext>
              </a:extLst>
            </p:cNvPr>
            <p:cNvSpPr/>
            <p:nvPr/>
          </p:nvSpPr>
          <p:spPr>
            <a:xfrm>
              <a:off x="12995827" y="773996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056642" y="418233"/>
            <a:ext cx="2262539" cy="775568"/>
            <a:chOff x="10267018" y="2646624"/>
            <a:chExt cx="2412828" cy="827085"/>
          </a:xfrm>
        </p:grpSpPr>
        <p:cxnSp>
          <p:nvCxnSpPr>
            <p:cNvPr id="242" name="直接连接符 241">
              <a:extLst>
                <a:ext uri="{FF2B5EF4-FFF2-40B4-BE49-F238E27FC236}">
                  <a16:creationId xmlns="" xmlns:a16="http://schemas.microsoft.com/office/drawing/2014/main" id="{D6506BB5-B992-4CF3-A6CF-F0C9254C08F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0267019" y="2800611"/>
              <a:ext cx="318745" cy="25187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3" name="直接连接符 242">
              <a:extLst>
                <a:ext uri="{FF2B5EF4-FFF2-40B4-BE49-F238E27FC236}">
                  <a16:creationId xmlns="" xmlns:a16="http://schemas.microsoft.com/office/drawing/2014/main" id="{71E8B248-F271-469C-957B-BEF115FDF5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405380" y="2800611"/>
              <a:ext cx="274466" cy="239712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4" name="Arc 97">
              <a:extLst>
                <a:ext uri="{FF2B5EF4-FFF2-40B4-BE49-F238E27FC236}">
                  <a16:creationId xmlns="" xmlns:a16="http://schemas.microsoft.com/office/drawing/2014/main" id="{C22852F6-216B-4DD8-ACBE-AC57540EB66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0565467" y="2646624"/>
              <a:ext cx="787400" cy="3952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" name="Arc 98">
              <a:extLst>
                <a:ext uri="{FF2B5EF4-FFF2-40B4-BE49-F238E27FC236}">
                  <a16:creationId xmlns="" xmlns:a16="http://schemas.microsoft.com/office/drawing/2014/main" id="{75E51B8D-0808-4BDA-B42E-31D4ED0218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9080" y="2649799"/>
              <a:ext cx="876300" cy="3698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33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246" name="直接连接符 245">
              <a:extLst>
                <a:ext uri="{FF2B5EF4-FFF2-40B4-BE49-F238E27FC236}">
                  <a16:creationId xmlns="" xmlns:a16="http://schemas.microsoft.com/office/drawing/2014/main" id="{3CEC7ED5-0922-48F6-8965-E8A75D7A5A7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673326" y="3029211"/>
              <a:ext cx="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7" name="直接连接符 246">
              <a:extLst>
                <a:ext uri="{FF2B5EF4-FFF2-40B4-BE49-F238E27FC236}">
                  <a16:creationId xmlns="" xmlns:a16="http://schemas.microsoft.com/office/drawing/2014/main" id="{E146DCE6-6DFA-4D81-A079-C0B62C384D6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267018" y="3040323"/>
              <a:ext cx="523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8" name="箭头: 下 52">
              <a:extLst>
                <a:ext uri="{FF2B5EF4-FFF2-40B4-BE49-F238E27FC236}">
                  <a16:creationId xmlns="" xmlns:a16="http://schemas.microsoft.com/office/drawing/2014/main" id="{1109DE37-4782-4EB6-A460-FE27DE211371}"/>
                </a:ext>
              </a:extLst>
            </p:cNvPr>
            <p:cNvSpPr/>
            <p:nvPr/>
          </p:nvSpPr>
          <p:spPr>
            <a:xfrm rot="10800000">
              <a:off x="10339999" y="3157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箭头: 下 53">
              <a:extLst>
                <a:ext uri="{FF2B5EF4-FFF2-40B4-BE49-F238E27FC236}">
                  <a16:creationId xmlns="" xmlns:a16="http://schemas.microsoft.com/office/drawing/2014/main" id="{64BA6D65-0AFC-4401-8A4E-14D18CA311E0}"/>
                </a:ext>
              </a:extLst>
            </p:cNvPr>
            <p:cNvSpPr/>
            <p:nvPr/>
          </p:nvSpPr>
          <p:spPr>
            <a:xfrm rot="10800000">
              <a:off x="12553783" y="3148123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连接符: 肘形 59">
            <a:extLst>
              <a:ext uri="{FF2B5EF4-FFF2-40B4-BE49-F238E27FC236}">
                <a16:creationId xmlns="" xmlns:a16="http://schemas.microsoft.com/office/drawing/2014/main" id="{BBBD483D-D285-4F56-9CE7-2FFFFA7D06F6}"/>
              </a:ext>
            </a:extLst>
          </p:cNvPr>
          <p:cNvCxnSpPr>
            <a:cxnSpLocks/>
            <a:endCxn id="129" idx="1"/>
          </p:cNvCxnSpPr>
          <p:nvPr/>
        </p:nvCxnSpPr>
        <p:spPr>
          <a:xfrm>
            <a:off x="8188962" y="1214469"/>
            <a:ext cx="1142933" cy="30317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Text Box 82">
            <a:extLst>
              <a:ext uri="{FF2B5EF4-FFF2-40B4-BE49-F238E27FC236}">
                <a16:creationId xmlns="" xmlns:a16="http://schemas.microsoft.com/office/drawing/2014/main" id="{81ABABCD-546C-4F26-834C-55BC1B1BE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1895" y="1379147"/>
            <a:ext cx="1739542" cy="276999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Si Etchant 1 Reclaim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6" name="Text Box 82">
            <a:extLst>
              <a:ext uri="{FF2B5EF4-FFF2-40B4-BE49-F238E27FC236}">
                <a16:creationId xmlns="" xmlns:a16="http://schemas.microsoft.com/office/drawing/2014/main" id="{D7735C88-830F-4CA7-8B54-0239A85B2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1895" y="1693091"/>
            <a:ext cx="1739542" cy="276999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 kern="0" dirty="0">
                <a:solidFill>
                  <a:srgbClr val="000000"/>
                </a:solidFill>
              </a:rPr>
              <a:t>Si Etchant 1 Reclaim</a:t>
            </a:r>
          </a:p>
        </p:txBody>
      </p:sp>
      <p:sp>
        <p:nvSpPr>
          <p:cNvPr id="137" name="AutoShape 26">
            <a:extLst>
              <a:ext uri="{FF2B5EF4-FFF2-40B4-BE49-F238E27FC236}">
                <a16:creationId xmlns="" xmlns:a16="http://schemas.microsoft.com/office/drawing/2014/main" id="{D8697E64-0C52-4F41-AAB7-DE8BCAF9C85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49952" y="1382407"/>
            <a:ext cx="207963" cy="312737"/>
          </a:xfrm>
          <a:prstGeom prst="flowChartCollate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8" name="Isosceles Triangle 86">
            <a:extLst>
              <a:ext uri="{FF2B5EF4-FFF2-40B4-BE49-F238E27FC236}">
                <a16:creationId xmlns="" xmlns:a16="http://schemas.microsoft.com/office/drawing/2014/main" id="{BA0A5241-A6EB-4AC5-97B8-667DD7BEE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6777" y="1572907"/>
            <a:ext cx="219075" cy="160337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 w="3175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40" name="连接符: 肘形 62">
            <a:extLst>
              <a:ext uri="{FF2B5EF4-FFF2-40B4-BE49-F238E27FC236}">
                <a16:creationId xmlns="" xmlns:a16="http://schemas.microsoft.com/office/drawing/2014/main" id="{C278C76A-A78B-44DA-BADA-A7B4FD471007}"/>
              </a:ext>
            </a:extLst>
          </p:cNvPr>
          <p:cNvCxnSpPr>
            <a:stCxn id="138" idx="3"/>
            <a:endCxn id="136" idx="1"/>
          </p:cNvCxnSpPr>
          <p:nvPr/>
        </p:nvCxnSpPr>
        <p:spPr>
          <a:xfrm rot="16200000" flipH="1">
            <a:off x="8894932" y="1394627"/>
            <a:ext cx="98347" cy="7755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TextBox 37"/>
          <p:cNvSpPr txBox="1">
            <a:spLocks noChangeArrowheads="1"/>
          </p:cNvSpPr>
          <p:nvPr/>
        </p:nvSpPr>
        <p:spPr bwMode="auto">
          <a:xfrm>
            <a:off x="675726" y="5114934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arm1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126" name="TextBox 37"/>
          <p:cNvSpPr txBox="1">
            <a:spLocks noChangeArrowheads="1"/>
          </p:cNvSpPr>
          <p:nvPr/>
        </p:nvSpPr>
        <p:spPr bwMode="auto">
          <a:xfrm>
            <a:off x="5511109" y="1611186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arm3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139" name="TextBox 25"/>
          <p:cNvSpPr txBox="1">
            <a:spLocks noChangeArrowheads="1"/>
          </p:cNvSpPr>
          <p:nvPr/>
        </p:nvSpPr>
        <p:spPr bwMode="auto">
          <a:xfrm>
            <a:off x="5511053" y="1951305"/>
            <a:ext cx="1511300" cy="27622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solidFill>
                  <a:schemeClr val="bg1"/>
                </a:solidFill>
              </a:rPr>
              <a:t>Nozzle1: N2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142" name="连接符: 肘形 9"/>
          <p:cNvCxnSpPr>
            <a:stCxn id="139" idx="1"/>
          </p:cNvCxnSpPr>
          <p:nvPr/>
        </p:nvCxnSpPr>
        <p:spPr>
          <a:xfrm rot="10800000" flipV="1">
            <a:off x="4797408" y="2088963"/>
            <a:ext cx="713740" cy="292735"/>
          </a:xfrm>
          <a:prstGeom prst="bentConnector3">
            <a:avLst>
              <a:gd name="adj1" fmla="val 49911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连接符: 肘形 10"/>
          <p:cNvCxnSpPr>
            <a:stCxn id="119" idx="0"/>
          </p:cNvCxnSpPr>
          <p:nvPr/>
        </p:nvCxnSpPr>
        <p:spPr>
          <a:xfrm rot="16200000">
            <a:off x="1408413" y="3625028"/>
            <a:ext cx="1476375" cy="150304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4" name="TextBox 25"/>
          <p:cNvSpPr txBox="1">
            <a:spLocks noChangeArrowheads="1"/>
          </p:cNvSpPr>
          <p:nvPr/>
        </p:nvSpPr>
        <p:spPr bwMode="auto">
          <a:xfrm>
            <a:off x="728964" y="5467481"/>
            <a:ext cx="1802766" cy="275590"/>
          </a:xfrm>
          <a:prstGeom prst="rect">
            <a:avLst/>
          </a:prstGeom>
          <a:solidFill>
            <a:srgbClr val="FF00F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Nozzle1: </a:t>
            </a:r>
            <a:r>
              <a:rPr lang="en-US" altLang="zh-CN" dirty="0" smtClean="0"/>
              <a:t>Si Etchant </a:t>
            </a:r>
            <a:endParaRPr lang="en-US" altLang="zh-CN" dirty="0"/>
          </a:p>
        </p:txBody>
      </p:sp>
      <p:sp>
        <p:nvSpPr>
          <p:cNvPr id="145" name="TextBox 25"/>
          <p:cNvSpPr txBox="1">
            <a:spLocks noChangeArrowheads="1"/>
          </p:cNvSpPr>
          <p:nvPr/>
        </p:nvSpPr>
        <p:spPr bwMode="auto">
          <a:xfrm>
            <a:off x="881580" y="1719227"/>
            <a:ext cx="1511300" cy="275590"/>
          </a:xfrm>
          <a:prstGeom prst="rect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/>
              <a:t>Nozzle1: DIW</a:t>
            </a:r>
            <a:endParaRPr lang="zh-CN" altLang="en-US" dirty="0"/>
          </a:p>
        </p:txBody>
      </p:sp>
      <p:sp>
        <p:nvSpPr>
          <p:cNvPr id="146" name="TextBox 37"/>
          <p:cNvSpPr txBox="1">
            <a:spLocks noChangeArrowheads="1"/>
          </p:cNvSpPr>
          <p:nvPr/>
        </p:nvSpPr>
        <p:spPr bwMode="auto">
          <a:xfrm>
            <a:off x="821815" y="1379278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</a:t>
            </a:r>
            <a:r>
              <a:rPr lang="en-US" altLang="zh-CN" sz="1600" u="sng" dirty="0" smtClean="0">
                <a:solidFill>
                  <a:schemeClr val="tx1"/>
                </a:solidFill>
              </a:rPr>
              <a:t>arm2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cxnSp>
        <p:nvCxnSpPr>
          <p:cNvPr id="147" name="连接符: 肘形 60"/>
          <p:cNvCxnSpPr>
            <a:stCxn id="145" idx="3"/>
          </p:cNvCxnSpPr>
          <p:nvPr/>
        </p:nvCxnSpPr>
        <p:spPr>
          <a:xfrm>
            <a:off x="2392663" y="1856973"/>
            <a:ext cx="730885" cy="34925"/>
          </a:xfrm>
          <a:prstGeom prst="bentConnector3">
            <a:avLst>
              <a:gd name="adj1" fmla="val 5004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TextBox 25">
            <a:extLst>
              <a:ext uri="{FF2B5EF4-FFF2-40B4-BE49-F238E27FC236}">
                <a16:creationId xmlns="" xmlns:a16="http://schemas.microsoft.com/office/drawing/2014/main" id="{F8DF6E8F-4D49-46F2-ADA7-9D54AED28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580" y="1994817"/>
            <a:ext cx="1511300" cy="27622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/>
              <a:t>Nozzle2: </a:t>
            </a:r>
            <a:r>
              <a:rPr lang="en-US" altLang="zh-CN" dirty="0"/>
              <a:t>DHF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470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"/>
          <p:cNvSpPr txBox="1"/>
          <p:nvPr/>
        </p:nvSpPr>
        <p:spPr>
          <a:xfrm>
            <a:off x="46684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4.Thin Wafer Robot Transfer-Bernoulli arm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900930" y="936625"/>
            <a:ext cx="3009900" cy="5280660"/>
          </a:xfrm>
          <a:prstGeom prst="rect">
            <a:avLst/>
          </a:prstGeo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250" b="78889" l="9722" r="87593">
                        <a14:backgroundMark x1="24537" y1="25903" x2="28148" y2="31250"/>
                        <a14:backgroundMark x1="28611" y1="31250" x2="37963" y2="24931"/>
                        <a14:backgroundMark x1="37685" y1="24931" x2="37685" y2="24097"/>
                        <a14:backgroundMark x1="24630" y1="25833" x2="37870" y2="24514"/>
                        <a14:backgroundMark x1="35463" y1="34722" x2="40278" y2="30417"/>
                        <a14:backgroundMark x1="35463" y1="34931" x2="36667" y2="40139"/>
                        <a14:backgroundMark x1="36481" y1="43333" x2="37500" y2="44861"/>
                        <a14:backgroundMark x1="38519" y1="45417" x2="41204" y2="45139"/>
                        <a14:backgroundMark x1="19352" y1="44931" x2="14630" y2="536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208" r="10545" b="17468"/>
          <a:stretch>
            <a:fillRect/>
          </a:stretch>
        </p:blipFill>
        <p:spPr bwMode="auto">
          <a:xfrm>
            <a:off x="7801610" y="3413760"/>
            <a:ext cx="3391535" cy="340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直接箭头连接符 3"/>
          <p:cNvCxnSpPr/>
          <p:nvPr/>
        </p:nvCxnSpPr>
        <p:spPr>
          <a:xfrm>
            <a:off x="6136005" y="3876040"/>
            <a:ext cx="2406650" cy="6242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305" y="405130"/>
            <a:ext cx="3361055" cy="2764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8" name="直接箭头连接符 27"/>
          <p:cNvCxnSpPr/>
          <p:nvPr/>
        </p:nvCxnSpPr>
        <p:spPr>
          <a:xfrm>
            <a:off x="2263197" y="5384929"/>
            <a:ext cx="0" cy="496414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39" idx="0"/>
          </p:cNvCxnSpPr>
          <p:nvPr/>
        </p:nvCxnSpPr>
        <p:spPr>
          <a:xfrm>
            <a:off x="2263194" y="4073318"/>
            <a:ext cx="0" cy="94227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769729" y="1535258"/>
            <a:ext cx="1005841" cy="4202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</a:rPr>
              <a:t>FOUP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21879" y="2401004"/>
            <a:ext cx="1501541" cy="4202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</a:rPr>
              <a:t>Weight stage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711977" y="3703985"/>
            <a:ext cx="1159846" cy="4202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</a:rPr>
              <a:t>Chamber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21879" y="5015596"/>
            <a:ext cx="1482630" cy="4202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Weight stage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40" name="直接箭头连接符 39"/>
          <p:cNvCxnSpPr/>
          <p:nvPr/>
        </p:nvCxnSpPr>
        <p:spPr>
          <a:xfrm>
            <a:off x="2271970" y="2770337"/>
            <a:ext cx="0" cy="93364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760273" y="5881342"/>
            <a:ext cx="1005841" cy="4202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</a:rPr>
              <a:t>FOUP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944407" y="2995289"/>
            <a:ext cx="678580" cy="43562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Flip</a:t>
            </a:r>
            <a:endParaRPr lang="en-US" sz="1600" dirty="0"/>
          </a:p>
        </p:txBody>
      </p:sp>
      <p:cxnSp>
        <p:nvCxnSpPr>
          <p:cNvPr id="44" name="直接箭头连接符 43"/>
          <p:cNvCxnSpPr>
            <a:stCxn id="36" idx="2"/>
            <a:endCxn id="37" idx="0"/>
          </p:cNvCxnSpPr>
          <p:nvPr/>
        </p:nvCxnSpPr>
        <p:spPr>
          <a:xfrm>
            <a:off x="2272650" y="1955465"/>
            <a:ext cx="0" cy="44553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1925630" y="4301220"/>
            <a:ext cx="678580" cy="43562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Flip</a:t>
            </a:r>
            <a:endParaRPr lang="en-US" sz="1600" dirty="0"/>
          </a:p>
        </p:txBody>
      </p:sp>
      <p:sp>
        <p:nvSpPr>
          <p:cNvPr id="47" name="TextBox 46"/>
          <p:cNvSpPr txBox="1"/>
          <p:nvPr/>
        </p:nvSpPr>
        <p:spPr>
          <a:xfrm>
            <a:off x="2775570" y="1968132"/>
            <a:ext cx="1597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/>
              <a:t>Bernoulli arm</a:t>
            </a:r>
            <a:endParaRPr lang="en-US" sz="16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2775570" y="2994202"/>
            <a:ext cx="1597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/>
              <a:t>Bernoulli arm</a:t>
            </a:r>
            <a:endParaRPr lang="en-US" sz="16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2775570" y="4359791"/>
            <a:ext cx="1597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/>
              <a:t>Bernoulli arm</a:t>
            </a:r>
            <a:endParaRPr lang="en-US" sz="16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2775570" y="5448470"/>
            <a:ext cx="15977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/>
              <a:t>Bernoulli arm</a:t>
            </a:r>
            <a:endParaRPr lang="en-US" sz="1600" b="1" dirty="0"/>
          </a:p>
        </p:txBody>
      </p:sp>
      <p:cxnSp>
        <p:nvCxnSpPr>
          <p:cNvPr id="51" name="直接箭头连接符 50"/>
          <p:cNvCxnSpPr/>
          <p:nvPr/>
        </p:nvCxnSpPr>
        <p:spPr>
          <a:xfrm flipH="1">
            <a:off x="1156970" y="2183724"/>
            <a:ext cx="1134930" cy="0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1176221" y="2183724"/>
            <a:ext cx="0" cy="775116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>
            <a:off x="1176221" y="2927914"/>
            <a:ext cx="1115679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H="1">
            <a:off x="1128267" y="4845651"/>
            <a:ext cx="1134930" cy="0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>
            <a:off x="1147518" y="4845651"/>
            <a:ext cx="0" cy="775116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/>
          <p:nvPr/>
        </p:nvCxnSpPr>
        <p:spPr>
          <a:xfrm>
            <a:off x="1147518" y="5599466"/>
            <a:ext cx="1115679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637206" y="1257912"/>
            <a:ext cx="3736158" cy="533239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1934661" y="1830855"/>
            <a:ext cx="735350" cy="45719"/>
            <a:chOff x="2585988" y="4724141"/>
            <a:chExt cx="1350745" cy="83980"/>
          </a:xfrm>
        </p:grpSpPr>
        <p:sp>
          <p:nvSpPr>
            <p:cNvPr id="64" name="矩形 63"/>
            <p:cNvSpPr/>
            <p:nvPr/>
          </p:nvSpPr>
          <p:spPr>
            <a:xfrm>
              <a:off x="2585988" y="4724141"/>
              <a:ext cx="1350745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2585989" y="4762402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3874771" y="4761295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组合 66"/>
          <p:cNvGrpSpPr/>
          <p:nvPr/>
        </p:nvGrpSpPr>
        <p:grpSpPr>
          <a:xfrm flipV="1">
            <a:off x="1900929" y="4015223"/>
            <a:ext cx="735350" cy="45719"/>
            <a:chOff x="2585988" y="4724141"/>
            <a:chExt cx="1350745" cy="83980"/>
          </a:xfrm>
        </p:grpSpPr>
        <p:sp>
          <p:nvSpPr>
            <p:cNvPr id="68" name="矩形 67"/>
            <p:cNvSpPr/>
            <p:nvPr/>
          </p:nvSpPr>
          <p:spPr>
            <a:xfrm>
              <a:off x="2585988" y="4724141"/>
              <a:ext cx="1350745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2585989" y="4762402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矩形 69"/>
            <p:cNvSpPr/>
            <p:nvPr/>
          </p:nvSpPr>
          <p:spPr>
            <a:xfrm>
              <a:off x="3874771" y="4761295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1945693" y="5326834"/>
            <a:ext cx="735350" cy="45719"/>
            <a:chOff x="2585988" y="4724141"/>
            <a:chExt cx="1350745" cy="83980"/>
          </a:xfrm>
        </p:grpSpPr>
        <p:sp>
          <p:nvSpPr>
            <p:cNvPr id="72" name="矩形 71"/>
            <p:cNvSpPr/>
            <p:nvPr/>
          </p:nvSpPr>
          <p:spPr>
            <a:xfrm>
              <a:off x="2585988" y="4724141"/>
              <a:ext cx="1350745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矩形 72"/>
            <p:cNvSpPr/>
            <p:nvPr/>
          </p:nvSpPr>
          <p:spPr>
            <a:xfrm>
              <a:off x="2585989" y="4762402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3874771" y="4761295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1911066" y="6176939"/>
            <a:ext cx="735350" cy="45719"/>
            <a:chOff x="2585988" y="4724141"/>
            <a:chExt cx="1350745" cy="83980"/>
          </a:xfrm>
        </p:grpSpPr>
        <p:sp>
          <p:nvSpPr>
            <p:cNvPr id="76" name="矩形 75"/>
            <p:cNvSpPr/>
            <p:nvPr/>
          </p:nvSpPr>
          <p:spPr>
            <a:xfrm>
              <a:off x="2585988" y="4724141"/>
              <a:ext cx="1350745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2585989" y="4762402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矩形 77"/>
            <p:cNvSpPr/>
            <p:nvPr/>
          </p:nvSpPr>
          <p:spPr>
            <a:xfrm>
              <a:off x="3874771" y="4761295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884063" y="2724618"/>
            <a:ext cx="735350" cy="45719"/>
            <a:chOff x="2585988" y="4724141"/>
            <a:chExt cx="1350745" cy="83980"/>
          </a:xfrm>
        </p:grpSpPr>
        <p:sp>
          <p:nvSpPr>
            <p:cNvPr id="80" name="矩形 79"/>
            <p:cNvSpPr/>
            <p:nvPr/>
          </p:nvSpPr>
          <p:spPr>
            <a:xfrm>
              <a:off x="2585988" y="4724141"/>
              <a:ext cx="1350745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2585989" y="4762402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3874771" y="4761295"/>
              <a:ext cx="61962" cy="45719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233908" y="777860"/>
            <a:ext cx="4703546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Wafer Transfer Schedule</a:t>
            </a:r>
            <a:endParaRPr lang="en-US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2284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7416" y="793659"/>
            <a:ext cx="5711957" cy="35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342900" lvl="0" indent="-34290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v"/>
              <a:defRPr sz="200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1pPr>
            <a:lvl2pPr marL="742950" lvl="1" indent="-28575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§"/>
              <a:defRPr sz="1400" b="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2pPr>
            <a:lvl3pPr marL="1143000" indent="-228600" algn="l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dirty="0"/>
              <a:t>C</a:t>
            </a:r>
            <a:r>
              <a:rPr lang="en-US" altLang="zh-CN" dirty="0" smtClean="0"/>
              <a:t>huck pin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en-US" altLang="zh-CN" dirty="0" smtClean="0"/>
              <a:t>Advantage</a:t>
            </a:r>
            <a:endParaRPr lang="en-US" altLang="zh-CN" dirty="0" smtClean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pPr marL="0" indent="0">
              <a:buNone/>
            </a:pPr>
            <a:endParaRPr lang="en-US" altLang="zh-CN" dirty="0" smtClean="0">
              <a:solidFill>
                <a:srgbClr val="00336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2845" y="1177993"/>
            <a:ext cx="11969155" cy="38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342900" lvl="0" indent="-34290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v"/>
              <a:defRPr sz="200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1pPr>
            <a:lvl2pPr marL="742950" lvl="1" indent="-28575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§"/>
              <a:defRPr kumimoji="0" sz="1400" i="0" u="none" strike="noStrike" kern="0" cap="none" spc="0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华文细黑" panose="02010600040101010101" pitchFamily="2" charset="-122"/>
              </a:defRPr>
            </a:lvl2pPr>
            <a:lvl3pPr marL="1143000" indent="-228600" algn="l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 smtClean="0">
                <a:solidFill>
                  <a:srgbClr val="003366"/>
                </a:solidFill>
              </a:rPr>
              <a:t>Six Clamp pins</a:t>
            </a:r>
            <a:r>
              <a:rPr lang="en-US" altLang="zh-CN" sz="1400" dirty="0">
                <a:solidFill>
                  <a:srgbClr val="003366"/>
                </a:solidFill>
              </a:rPr>
              <a:t>: For preventing </a:t>
            </a:r>
            <a:r>
              <a:rPr lang="en-US" altLang="zh-CN" sz="1400" dirty="0" smtClean="0">
                <a:solidFill>
                  <a:srgbClr val="003366"/>
                </a:solidFill>
              </a:rPr>
              <a:t>wafer </a:t>
            </a:r>
            <a:r>
              <a:rPr lang="en-US" altLang="zh-CN" sz="1400" dirty="0">
                <a:solidFill>
                  <a:srgbClr val="003366"/>
                </a:solidFill>
              </a:rPr>
              <a:t>horizontal movement during </a:t>
            </a:r>
            <a:r>
              <a:rPr lang="en-US" altLang="zh-CN" sz="1400" dirty="0" smtClean="0">
                <a:solidFill>
                  <a:srgbClr val="003366"/>
                </a:solidFill>
              </a:rPr>
              <a:t>wafer</a:t>
            </a:r>
          </a:p>
          <a:p>
            <a:pPr marL="0" indent="0">
              <a:buNone/>
            </a:pPr>
            <a:r>
              <a:rPr lang="en-US" altLang="zh-CN" sz="1400" b="0" dirty="0"/>
              <a:t> </a:t>
            </a:r>
            <a:r>
              <a:rPr lang="en-US" altLang="zh-CN" sz="1400" b="0" dirty="0" smtClean="0"/>
              <a:t>      - each clamp </a:t>
            </a:r>
            <a:r>
              <a:rPr lang="en-US" altLang="zh-CN" sz="1400" b="0" dirty="0"/>
              <a:t>pin is driven by </a:t>
            </a:r>
            <a:r>
              <a:rPr lang="en-US" altLang="zh-CN" sz="1400" b="0" dirty="0" smtClean="0"/>
              <a:t>an independent </a:t>
            </a:r>
            <a:r>
              <a:rPr lang="en-US" altLang="zh-CN" sz="1400" b="0" dirty="0"/>
              <a:t>cylinder to </a:t>
            </a:r>
            <a:r>
              <a:rPr lang="en-US" altLang="zh-CN" sz="1400" b="0" dirty="0" smtClean="0"/>
              <a:t>move inwardly </a:t>
            </a:r>
            <a:r>
              <a:rPr lang="en-US" altLang="zh-CN" sz="1400" b="0" dirty="0"/>
              <a:t>to hold wafer </a:t>
            </a:r>
            <a:r>
              <a:rPr lang="en-US" altLang="zh-CN" sz="1400" b="0" dirty="0" smtClean="0"/>
              <a:t>or outwardly </a:t>
            </a:r>
            <a:endParaRPr lang="en-US" altLang="zh-CN" sz="1400" b="0" dirty="0"/>
          </a:p>
          <a:p>
            <a:pPr marL="0" indent="0">
              <a:buNone/>
            </a:pPr>
            <a:r>
              <a:rPr lang="en-US" altLang="zh-CN" sz="1400" b="0" dirty="0" smtClean="0"/>
              <a:t>        to release </a:t>
            </a:r>
            <a:r>
              <a:rPr lang="en-US" altLang="zh-CN" sz="1400" b="0" dirty="0"/>
              <a:t>wafer</a:t>
            </a:r>
          </a:p>
          <a:p>
            <a:pPr marL="0" indent="0">
              <a:buNone/>
            </a:pPr>
            <a:r>
              <a:rPr lang="en-US" altLang="zh-CN" sz="1400" b="0" dirty="0" smtClean="0"/>
              <a:t>       - </a:t>
            </a:r>
            <a:r>
              <a:rPr lang="en-US" altLang="zh-CN" sz="1400" b="0" dirty="0"/>
              <a:t>6 </a:t>
            </a:r>
            <a:r>
              <a:rPr lang="en-US" altLang="zh-CN" sz="1400" b="0" dirty="0" smtClean="0"/>
              <a:t>clamp </a:t>
            </a:r>
            <a:r>
              <a:rPr lang="en-US" altLang="zh-CN" sz="1400" b="0" dirty="0"/>
              <a:t>pins are divided </a:t>
            </a:r>
            <a:r>
              <a:rPr lang="en-US" altLang="zh-CN" sz="1400" b="0" dirty="0" smtClean="0"/>
              <a:t>into two </a:t>
            </a:r>
            <a:r>
              <a:rPr lang="en-US" altLang="zh-CN" sz="1400" b="0" dirty="0"/>
              <a:t>groups disposed </a:t>
            </a:r>
            <a:r>
              <a:rPr lang="en-US" altLang="zh-CN" sz="1400" b="0" dirty="0" smtClean="0"/>
              <a:t>alternately. During </a:t>
            </a:r>
            <a:r>
              <a:rPr lang="en-US" altLang="zh-CN" sz="1400" b="0" dirty="0"/>
              <a:t>process, the two </a:t>
            </a:r>
            <a:r>
              <a:rPr lang="en-US" altLang="zh-CN" sz="1400" b="0" dirty="0" smtClean="0"/>
              <a:t>group alternately </a:t>
            </a:r>
          </a:p>
          <a:p>
            <a:pPr marL="0" indent="0">
              <a:buNone/>
            </a:pPr>
            <a:r>
              <a:rPr lang="en-US" altLang="zh-CN" sz="1400" b="0" dirty="0"/>
              <a:t> </a:t>
            </a:r>
            <a:r>
              <a:rPr lang="en-US" altLang="zh-CN" sz="1400" b="0" dirty="0" smtClean="0"/>
              <a:t>        holding/releasing wafer, so </a:t>
            </a:r>
            <a:r>
              <a:rPr lang="en-US" altLang="zh-CN" sz="1400" b="0" dirty="0"/>
              <a:t>the wafer edge can be </a:t>
            </a:r>
            <a:r>
              <a:rPr lang="en-US" altLang="zh-CN" sz="1400" b="0" dirty="0" smtClean="0"/>
              <a:t>cleaned </a:t>
            </a:r>
            <a:endParaRPr lang="en-US" altLang="zh-CN" sz="1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259053" y="2958383"/>
            <a:ext cx="1196915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342900" lvl="0" indent="-34290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v"/>
              <a:defRPr sz="200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1pPr>
            <a:lvl2pPr marL="742950" lvl="1" indent="-28575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§"/>
              <a:defRPr kumimoji="0" sz="1400" i="0" u="none" strike="noStrike" kern="0" cap="none" spc="0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华文细黑" panose="02010600040101010101" pitchFamily="2" charset="-122"/>
              </a:defRPr>
            </a:lvl2pPr>
            <a:lvl3pPr marL="1143000" indent="-228600" algn="l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 smtClean="0">
                <a:solidFill>
                  <a:srgbClr val="003366"/>
                </a:solidFill>
              </a:rPr>
              <a:t>Safety 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 smtClean="0">
                <a:solidFill>
                  <a:srgbClr val="003366"/>
                </a:solidFill>
              </a:rPr>
              <a:t>Edge clean</a:t>
            </a:r>
            <a:endParaRPr lang="en-US" altLang="zh-CN" sz="1400" dirty="0">
              <a:solidFill>
                <a:srgbClr val="003366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491" y="2958383"/>
            <a:ext cx="5473436" cy="255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123877" y="5729047"/>
            <a:ext cx="2173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Clamp pin</a:t>
            </a:r>
            <a:endParaRPr lang="zh-CN" altLang="en-US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6030814" y="6189451"/>
            <a:ext cx="18060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Bernoulli N2 holes</a:t>
            </a:r>
            <a:endParaRPr lang="zh-CN" altLang="en-US" sz="1000" dirty="0"/>
          </a:p>
        </p:txBody>
      </p:sp>
      <p:sp>
        <p:nvSpPr>
          <p:cNvPr id="13" name="椭圆 12"/>
          <p:cNvSpPr/>
          <p:nvPr/>
        </p:nvSpPr>
        <p:spPr bwMode="auto">
          <a:xfrm>
            <a:off x="4799913" y="4506554"/>
            <a:ext cx="414921" cy="324036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>
            <a:off x="5007372" y="4830590"/>
            <a:ext cx="0" cy="89845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 bwMode="auto">
          <a:xfrm>
            <a:off x="6432093" y="4902599"/>
            <a:ext cx="288032" cy="119287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文本框 5"/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4.Chuck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Configuration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28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</p:spPr>
        <p:txBody>
          <a:bodyPr/>
          <a:lstStyle/>
          <a:p>
            <a:fld id="{BCD8FF39-EFE1-4C35-8DCA-C42ED030739B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028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555" y="1381419"/>
            <a:ext cx="5334172" cy="2832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直接连接符 6"/>
          <p:cNvCxnSpPr/>
          <p:nvPr/>
        </p:nvCxnSpPr>
        <p:spPr bwMode="auto">
          <a:xfrm>
            <a:off x="5919055" y="1309411"/>
            <a:ext cx="0" cy="290469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8" name="矩形 7"/>
          <p:cNvSpPr/>
          <p:nvPr/>
        </p:nvSpPr>
        <p:spPr>
          <a:xfrm>
            <a:off x="2735627" y="1086311"/>
            <a:ext cx="629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u="sng" dirty="0" smtClean="0">
                <a:solidFill>
                  <a:srgbClr val="003366"/>
                </a:solidFill>
              </a:rPr>
              <a:t>ACM</a:t>
            </a:r>
            <a:endParaRPr lang="zh-CN" altLang="en-US" i="1" dirty="0"/>
          </a:p>
        </p:txBody>
      </p:sp>
      <p:sp>
        <p:nvSpPr>
          <p:cNvPr id="9" name="矩形 8"/>
          <p:cNvSpPr/>
          <p:nvPr/>
        </p:nvSpPr>
        <p:spPr>
          <a:xfrm>
            <a:off x="8322322" y="1089257"/>
            <a:ext cx="1217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u="sng" dirty="0" smtClean="0">
                <a:solidFill>
                  <a:srgbClr val="003366"/>
                </a:solidFill>
              </a:rPr>
              <a:t>L Company</a:t>
            </a:r>
            <a:endParaRPr lang="zh-CN" altLang="en-US" i="1" dirty="0"/>
          </a:p>
        </p:txBody>
      </p:sp>
      <p:sp>
        <p:nvSpPr>
          <p:cNvPr id="79" name="Rectangle 3"/>
          <p:cNvSpPr txBox="1">
            <a:spLocks noChangeArrowheads="1"/>
          </p:cNvSpPr>
          <p:nvPr/>
        </p:nvSpPr>
        <p:spPr bwMode="auto">
          <a:xfrm>
            <a:off x="183770" y="787769"/>
            <a:ext cx="5711957" cy="35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342900" lvl="0" indent="-34290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v"/>
              <a:defRPr sz="200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1pPr>
            <a:lvl2pPr marL="742950" lvl="1" indent="-28575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§"/>
              <a:defRPr sz="1400" b="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2pPr>
            <a:lvl3pPr marL="1143000" indent="-228600" algn="l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dirty="0" smtClean="0">
                <a:solidFill>
                  <a:srgbClr val="003366"/>
                </a:solidFill>
              </a:rPr>
              <a:t>Chuck comparison</a:t>
            </a:r>
          </a:p>
          <a:p>
            <a:endParaRPr lang="en-US" altLang="zh-CN" dirty="0">
              <a:solidFill>
                <a:srgbClr val="003366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003366"/>
              </a:solidFill>
            </a:endParaRPr>
          </a:p>
          <a:p>
            <a:endParaRPr lang="en-US" altLang="zh-CN" dirty="0" smtClean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endParaRPr lang="en-US" altLang="zh-CN" dirty="0">
              <a:solidFill>
                <a:srgbClr val="003366"/>
              </a:solidFill>
            </a:endParaRPr>
          </a:p>
          <a:p>
            <a:pPr marL="0" indent="0">
              <a:buNone/>
            </a:pPr>
            <a:endParaRPr lang="en-US" altLang="zh-CN" dirty="0" smtClean="0">
              <a:solidFill>
                <a:srgbClr val="003366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043" y="1503664"/>
            <a:ext cx="4902200" cy="266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22845" y="4101450"/>
            <a:ext cx="1196915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342900" lvl="0" indent="-34290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v"/>
              <a:defRPr sz="2000" kern="0">
                <a:solidFill>
                  <a:srgbClr val="1D528D"/>
                </a:solidFill>
                <a:latin typeface="+mj-lt"/>
                <a:ea typeface="华文细黑" panose="02010600040101010101" pitchFamily="2" charset="-122"/>
              </a:defRPr>
            </a:lvl1pPr>
            <a:lvl2pPr marL="742950" lvl="1" indent="-285750" algn="l">
              <a:spcBef>
                <a:spcPct val="20000"/>
              </a:spcBef>
              <a:buClr>
                <a:srgbClr val="CA3B1E"/>
              </a:buClr>
              <a:buFont typeface="Wingdings" panose="05000000000000000000" pitchFamily="2" charset="2"/>
              <a:buChar char="§"/>
              <a:defRPr kumimoji="0" sz="1400" i="0" u="none" strike="noStrike" kern="0" cap="none" spc="0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华文细黑" panose="02010600040101010101" pitchFamily="2" charset="-122"/>
              </a:defRPr>
            </a:lvl2pPr>
            <a:lvl3pPr marL="1143000" indent="-228600" algn="l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altLang="zh-CN" sz="1600" dirty="0" smtClean="0">
                <a:solidFill>
                  <a:srgbClr val="003366"/>
                </a:solidFill>
              </a:rPr>
              <a:t>Same Points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>
                <a:solidFill>
                  <a:srgbClr val="003366"/>
                </a:solidFill>
              </a:rPr>
              <a:t>Application of Bernoulli Effect for Wafer floating, no touch between wafer Frontside and </a:t>
            </a:r>
            <a:r>
              <a:rPr lang="en-US" altLang="zh-CN" sz="1400" dirty="0" smtClean="0">
                <a:solidFill>
                  <a:srgbClr val="003366"/>
                </a:solidFill>
              </a:rPr>
              <a:t>chuck</a:t>
            </a:r>
          </a:p>
          <a:p>
            <a:pPr marL="0" indent="0">
              <a:buNone/>
            </a:pPr>
            <a:r>
              <a:rPr lang="en-US" altLang="zh-CN" sz="1600" dirty="0" smtClean="0">
                <a:solidFill>
                  <a:srgbClr val="003366"/>
                </a:solidFill>
              </a:rPr>
              <a:t>Different Points</a:t>
            </a:r>
            <a:endParaRPr lang="en-US" altLang="zh-CN" sz="1600" dirty="0">
              <a:solidFill>
                <a:srgbClr val="003366"/>
              </a:solidFill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 smtClean="0">
                <a:solidFill>
                  <a:srgbClr val="003366"/>
                </a:solidFill>
              </a:rPr>
              <a:t>ACM</a:t>
            </a:r>
            <a:r>
              <a:rPr lang="zh-CN" altLang="en-US" sz="1400" dirty="0" smtClean="0">
                <a:solidFill>
                  <a:srgbClr val="003366"/>
                </a:solidFill>
              </a:rPr>
              <a:t>：</a:t>
            </a:r>
            <a:r>
              <a:rPr lang="en-US" altLang="zh-CN" sz="1400" dirty="0">
                <a:solidFill>
                  <a:srgbClr val="003366"/>
                </a:solidFill>
              </a:rPr>
              <a:t>Two types of N2 </a:t>
            </a:r>
            <a:r>
              <a:rPr lang="en-US" altLang="zh-CN" sz="1400" dirty="0" smtClean="0">
                <a:solidFill>
                  <a:srgbClr val="003366"/>
                </a:solidFill>
              </a:rPr>
              <a:t>holes</a:t>
            </a:r>
          </a:p>
          <a:p>
            <a:r>
              <a:rPr lang="en-US" altLang="zh-CN" sz="1400" b="0" dirty="0"/>
              <a:t>– First type : inclined with certain angle, distributed on chuck periphery for </a:t>
            </a:r>
            <a:r>
              <a:rPr lang="en-US" altLang="zh-CN" sz="1400" b="0" dirty="0" smtClean="0"/>
              <a:t>provide Bernoulli </a:t>
            </a:r>
            <a:r>
              <a:rPr lang="en-US" altLang="zh-CN" sz="1400" b="0" dirty="0"/>
              <a:t>effect source</a:t>
            </a:r>
          </a:p>
          <a:p>
            <a:r>
              <a:rPr lang="en-US" altLang="zh-CN" sz="1400" b="0" dirty="0"/>
              <a:t>– Second type : perpendicular, distributed around chuck center for wafer </a:t>
            </a:r>
            <a:r>
              <a:rPr lang="en-US" altLang="zh-CN" sz="1400" b="0" dirty="0" smtClean="0"/>
              <a:t>lifting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1400" dirty="0" smtClean="0">
                <a:solidFill>
                  <a:srgbClr val="003366"/>
                </a:solidFill>
              </a:rPr>
              <a:t>L</a:t>
            </a:r>
            <a:r>
              <a:rPr lang="zh-CN" altLang="en-US" sz="1400" dirty="0" smtClean="0">
                <a:solidFill>
                  <a:srgbClr val="003366"/>
                </a:solidFill>
              </a:rPr>
              <a:t>：</a:t>
            </a:r>
            <a:r>
              <a:rPr lang="en-US" altLang="zh-CN" sz="1400" dirty="0" smtClean="0">
                <a:solidFill>
                  <a:srgbClr val="003366"/>
                </a:solidFill>
              </a:rPr>
              <a:t>One type of </a:t>
            </a:r>
            <a:r>
              <a:rPr lang="en-US" altLang="zh-CN" sz="1400" dirty="0">
                <a:solidFill>
                  <a:srgbClr val="003366"/>
                </a:solidFill>
              </a:rPr>
              <a:t>N2 holes</a:t>
            </a:r>
          </a:p>
          <a:p>
            <a:r>
              <a:rPr lang="en-US" altLang="zh-CN" sz="1400" b="0" dirty="0"/>
              <a:t>– </a:t>
            </a:r>
            <a:r>
              <a:rPr lang="en-US" altLang="zh-CN" sz="1400" b="0" dirty="0" smtClean="0"/>
              <a:t>with </a:t>
            </a:r>
            <a:r>
              <a:rPr lang="en-US" altLang="zh-CN" sz="1400" b="0" dirty="0"/>
              <a:t>certain angle distributed on chuck periphery for provide Bernoulli </a:t>
            </a:r>
            <a:r>
              <a:rPr lang="en-US" altLang="zh-CN" sz="1400" b="0" dirty="0" smtClean="0"/>
              <a:t>effect source</a:t>
            </a:r>
            <a:endParaRPr lang="en-US" altLang="zh-CN" sz="1400" dirty="0">
              <a:solidFill>
                <a:srgbClr val="003366"/>
              </a:solidFill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4.Chuck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Configuration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1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0" y="6643174"/>
            <a:ext cx="646207" cy="233680"/>
          </a:xfrm>
        </p:spPr>
        <p:txBody>
          <a:bodyPr/>
          <a:lstStyle/>
          <a:p>
            <a:fld id="{BCD8FF39-EFE1-4C35-8DCA-C42ED030739B}" type="slidenum">
              <a:rPr lang="zh-CN" altLang="en-US" smtClean="0"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811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546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="" xmlns:a16="http://schemas.microsoft.com/office/drawing/2014/main" id="{D00E781C-3A62-4BC2-B6AD-3F74B2EDC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ACM 12</a:t>
            </a:r>
            <a:r>
              <a:rPr lang="zh-CN" altLang="en-US" dirty="0" smtClean="0"/>
              <a:t>寸</a:t>
            </a:r>
            <a:r>
              <a:rPr lang="en-US" altLang="zh-CN" dirty="0" smtClean="0"/>
              <a:t>WET</a:t>
            </a:r>
            <a:r>
              <a:rPr lang="zh-CN" altLang="en-US" dirty="0" smtClean="0"/>
              <a:t>设备</a:t>
            </a:r>
            <a:endParaRPr 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889542"/>
              </p:ext>
            </p:extLst>
          </p:nvPr>
        </p:nvGraphicFramePr>
        <p:xfrm>
          <a:off x="272012" y="1161368"/>
          <a:ext cx="11381924" cy="30529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1294"/>
                <a:gridCol w="429145"/>
                <a:gridCol w="2326526"/>
                <a:gridCol w="710921"/>
                <a:gridCol w="710921"/>
                <a:gridCol w="1852708"/>
                <a:gridCol w="4570409"/>
              </a:tblGrid>
              <a:tr h="83228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strike="sngStrike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　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应用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类型</a:t>
                      </a:r>
                      <a:endParaRPr lang="en-US" altLang="zh-CN" sz="1200" dirty="0" smtClean="0"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98161" marR="98161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New</a:t>
                      </a:r>
                      <a:r>
                        <a:rPr lang="en-US" altLang="zh-CN" sz="1200" baseline="0" dirty="0" smtClea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r>
                        <a:rPr lang="en-US" altLang="zh-CN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or Used</a:t>
                      </a:r>
                    </a:p>
                  </a:txBody>
                  <a:tcPr marL="98161" marR="98161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kern="1200" dirty="0" smtClean="0">
                          <a:solidFill>
                            <a:schemeClr val="lt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型号</a:t>
                      </a:r>
                      <a:endParaRPr lang="en-US" sz="1200" b="1" kern="1200" dirty="0" smtClean="0">
                        <a:solidFill>
                          <a:schemeClr val="lt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宋体"/>
                        </a:rPr>
                        <a:t>化学药液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5548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WET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350" marR="6350" marT="635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前段晶圆颗粒清洗</a:t>
                      </a:r>
                    </a:p>
                  </a:txBody>
                  <a:tcPr marL="6350" marR="6350" marT="635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Single</a:t>
                      </a:r>
                    </a:p>
                  </a:txBody>
                  <a:tcPr marL="98161" marR="98161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New</a:t>
                      </a:r>
                    </a:p>
                  </a:txBody>
                  <a:tcPr marL="98161" marR="98161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Ultra C s II</a:t>
                      </a:r>
                      <a:b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</a:b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(Single 8 Chambers)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CO2DIW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5548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WET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350" marR="6350" marT="63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后段晶圆颗粒清洗</a:t>
                      </a:r>
                    </a:p>
                  </a:txBody>
                  <a:tcPr marL="6350" marR="6350" marT="63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Single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20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New</a:t>
                      </a:r>
                      <a:endParaRPr lang="en-US" sz="1200" kern="1200" dirty="0" smtClean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Ultra C s II</a:t>
                      </a:r>
                      <a:b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</a:b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(Single 8 Chambers)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CO2DIW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</a:tr>
              <a:tr h="55605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WET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350" marR="6350" marT="635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背面刻蚀和清洗去胶</a:t>
                      </a:r>
                    </a:p>
                  </a:txBody>
                  <a:tcPr marL="6350" marR="6350" marT="635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Single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20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New</a:t>
                      </a:r>
                      <a:endParaRPr lang="en-US" sz="1200" kern="1200" dirty="0" smtClean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Ultra C b </a:t>
                      </a:r>
                      <a:b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</a:b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(Single 4 Chambers)</a:t>
                      </a:r>
                    </a:p>
                  </a:txBody>
                  <a:tcPr marL="98161" marR="98161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2CH: HNO3/HF, CO2DIW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2CH: DSP+, CO2DIW</a:t>
                      </a:r>
                    </a:p>
                  </a:txBody>
                  <a:tcPr marL="98161" marR="98161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5548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WET</a:t>
                      </a:r>
                      <a:endParaRPr lang="en-US" sz="1200" dirty="0">
                        <a:effectLst/>
                        <a:latin typeface="微软雅黑" pitchFamily="34" charset="-122"/>
                        <a:ea typeface="微软雅黑" pitchFamily="34" charset="-122"/>
                        <a:cs typeface="宋体"/>
                      </a:endParaRPr>
                    </a:p>
                  </a:txBody>
                  <a:tcPr marL="98161" marR="98161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350" marR="6350" marT="63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Thin wafer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350" marR="6350" marT="635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Single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New</a:t>
                      </a:r>
                    </a:p>
                  </a:txBody>
                  <a:tcPr marL="98161" marR="98161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Ultra C b </a:t>
                      </a:r>
                      <a:b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</a:b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(Single 2 Chambers)</a:t>
                      </a:r>
                    </a:p>
                  </a:txBody>
                  <a:tcPr marL="98161" marR="98161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SPIN D, SPIN E, DHF,</a:t>
                      </a:r>
                      <a:r>
                        <a:rPr lang="en-US" altLang="zh-CN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DIW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8161" marR="98161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80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="" xmlns:a16="http://schemas.microsoft.com/office/drawing/2014/main" id="{3C4F0A55-3C8B-42D4-8D35-EA1E24969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3" name="文本框 5">
            <a:extLst>
              <a:ext uri="{FF2B5EF4-FFF2-40B4-BE49-F238E27FC236}">
                <a16:creationId xmlns="" xmlns:a16="http://schemas.microsoft.com/office/drawing/2014/main" id="{F480BE28-5FF1-4351-808C-EE2B3243FD73}"/>
              </a:ext>
            </a:extLst>
          </p:cNvPr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1.Scrubber/Bevel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clean(Single)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AC12F3B-857D-4EC4-BA26-89CA4C29D4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339" y="901838"/>
            <a:ext cx="5055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  <a:defRPr b="1"/>
            </a:lvl1pPr>
            <a:lvl2pPr marL="742950" indent="-28575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</a:defRPr>
            </a:lvl2pPr>
            <a:lvl3pPr marL="1143000" indent="-22860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latin typeface="Arial" panose="020B0604020202020204" pitchFamily="34" charset="0"/>
              </a:defRPr>
            </a:lvl3pPr>
            <a:lvl4pPr marL="1600200" indent="-22860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Arial" panose="020B0604020202020204" pitchFamily="34" charset="0"/>
              </a:defRPr>
            </a:lvl4pPr>
            <a:lvl5pPr marL="20574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Arial" panose="020B0604020202020204" pitchFamily="34" charset="0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Ultra C 318 Basic Feature</a:t>
            </a: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EE2BB3B3-07CB-41BE-A4AB-F393F5587660}"/>
              </a:ext>
            </a:extLst>
          </p:cNvPr>
          <p:cNvSpPr/>
          <p:nvPr/>
        </p:nvSpPr>
        <p:spPr>
          <a:xfrm>
            <a:off x="953207" y="5956162"/>
            <a:ext cx="35748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W*L*H= 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2.242m*2.315m*2.85m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="" xmlns:a16="http://schemas.microsoft.com/office/drawing/2014/main" id="{75B30F85-5743-4224-A7ED-B85E92E60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440" y="748502"/>
            <a:ext cx="6528704" cy="568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b="1" dirty="0"/>
              <a:t>Process Application</a:t>
            </a:r>
            <a:r>
              <a:rPr lang="en-US" altLang="zh-CN" dirty="0"/>
              <a:t>: </a:t>
            </a:r>
            <a:r>
              <a:rPr lang="en-US" altLang="zh-CN" b="1" dirty="0"/>
              <a:t>Scrubber/Bevel Clean</a:t>
            </a:r>
          </a:p>
          <a:p>
            <a:r>
              <a:rPr lang="en-US" altLang="zh-CN" b="1" dirty="0"/>
              <a:t>Model: </a:t>
            </a:r>
            <a:r>
              <a:rPr lang="en-US" altLang="zh-CN" dirty="0"/>
              <a:t>Ultra C 318</a:t>
            </a:r>
          </a:p>
          <a:p>
            <a:r>
              <a:rPr lang="en-US" altLang="zh-CN" b="1" dirty="0"/>
              <a:t>Chamber Count: </a:t>
            </a:r>
            <a:r>
              <a:rPr lang="en-US" altLang="zh-CN" dirty="0"/>
              <a:t>8ea, 4 chamber N2 spray DICO2 + 4 chamber Brush</a:t>
            </a:r>
          </a:p>
          <a:p>
            <a:r>
              <a:rPr lang="en-US" altLang="zh-CN" b="1" dirty="0"/>
              <a:t>Robots</a:t>
            </a:r>
            <a:r>
              <a:rPr lang="en-US" altLang="zh-CN" dirty="0"/>
              <a:t>: One index robot </a:t>
            </a:r>
            <a:r>
              <a:rPr lang="en-US" altLang="zh-CN" b="1" dirty="0"/>
              <a:t>with </a:t>
            </a:r>
            <a:r>
              <a:rPr lang="en-US" altLang="zh-CN" b="1" dirty="0" smtClean="0"/>
              <a:t>2ea </a:t>
            </a:r>
            <a:r>
              <a:rPr lang="en-US" altLang="zh-CN" b="1" dirty="0"/>
              <a:t>arms</a:t>
            </a:r>
            <a:r>
              <a:rPr lang="en-US" altLang="zh-CN" dirty="0"/>
              <a:t>, one process robot with </a:t>
            </a:r>
            <a:r>
              <a:rPr lang="en-US" altLang="zh-CN" b="1" dirty="0" smtClean="0"/>
              <a:t>2ea </a:t>
            </a:r>
            <a:r>
              <a:rPr lang="en-US" altLang="zh-CN" b="1" dirty="0"/>
              <a:t>arms</a:t>
            </a:r>
          </a:p>
          <a:p>
            <a:r>
              <a:rPr lang="en-US" altLang="zh-CN" b="1" dirty="0"/>
              <a:t>Chuck</a:t>
            </a:r>
            <a:r>
              <a:rPr lang="en-US" altLang="zh-CN" dirty="0"/>
              <a:t>: </a:t>
            </a:r>
            <a:r>
              <a:rPr lang="en-US" altLang="zh-CN" b="1" dirty="0" err="1" smtClean="0"/>
              <a:t>Mechanical&amp;Vacuum</a:t>
            </a:r>
            <a:r>
              <a:rPr lang="en-US" altLang="zh-CN" dirty="0" smtClean="0"/>
              <a:t> Chuck, </a:t>
            </a:r>
            <a:r>
              <a:rPr lang="en-US" altLang="zh-CN" dirty="0"/>
              <a:t>with conductive pin</a:t>
            </a:r>
          </a:p>
          <a:p>
            <a:r>
              <a:rPr lang="en-US" altLang="zh-CN" b="1" dirty="0"/>
              <a:t>Clean</a:t>
            </a:r>
            <a:r>
              <a:rPr lang="en-US" altLang="zh-CN" dirty="0"/>
              <a:t>: Wafer front side, backside, Bevel</a:t>
            </a:r>
          </a:p>
          <a:p>
            <a:r>
              <a:rPr lang="en-US" altLang="zh-CN" b="1" dirty="0"/>
              <a:t>Physical Assist Clean</a:t>
            </a:r>
            <a:r>
              <a:rPr lang="en-US" altLang="zh-CN" dirty="0"/>
              <a:t>: N2 spray DICO2/DIW, Brush</a:t>
            </a:r>
          </a:p>
          <a:p>
            <a:r>
              <a:rPr lang="en-US" altLang="zh-CN" b="1" dirty="0"/>
              <a:t>Dry Method</a:t>
            </a:r>
            <a:r>
              <a:rPr lang="en-US" altLang="zh-CN" dirty="0"/>
              <a:t>: Spin dry; N2 spin dry</a:t>
            </a:r>
          </a:p>
          <a:p>
            <a:r>
              <a:rPr lang="en-US" altLang="zh-CN" b="1" dirty="0"/>
              <a:t>Chemical Configuration:</a:t>
            </a:r>
          </a:p>
          <a:p>
            <a:endParaRPr lang="en-US" altLang="zh-CN" b="1" dirty="0"/>
          </a:p>
          <a:p>
            <a:endParaRPr lang="en-US" altLang="zh-CN" b="1" dirty="0"/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b="1" dirty="0" smtClean="0"/>
          </a:p>
          <a:p>
            <a:pPr marL="0" indent="0">
              <a:buNone/>
            </a:pPr>
            <a:endParaRPr lang="en-US" altLang="zh-CN" b="1" dirty="0"/>
          </a:p>
          <a:p>
            <a:r>
              <a:rPr lang="en-US" altLang="zh-CN" b="1" dirty="0"/>
              <a:t>Particle:</a:t>
            </a:r>
          </a:p>
          <a:p>
            <a:pPr lvl="1"/>
            <a:r>
              <a:rPr lang="en-US" altLang="zh-CN" sz="1800" dirty="0">
                <a:latin typeface="+mj-lt"/>
              </a:rPr>
              <a:t>&lt;20ea@40nm, Bare Si</a:t>
            </a:r>
          </a:p>
          <a:p>
            <a:r>
              <a:rPr lang="en-US" altLang="zh-CN" b="1" dirty="0"/>
              <a:t>Metal contamination (ICPMS): </a:t>
            </a:r>
            <a:r>
              <a:rPr lang="en-US" altLang="zh-CN" dirty="0"/>
              <a:t>&lt;5E9 atm/cm^2</a:t>
            </a:r>
          </a:p>
          <a:p>
            <a:r>
              <a:rPr lang="en-US" altLang="zh-CN" b="1" dirty="0"/>
              <a:t>Etch Rate Uniformity(%):  N/A</a:t>
            </a:r>
            <a:endParaRPr lang="en-US" altLang="zh-CN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="" xmlns:a16="http://schemas.microsoft.com/office/drawing/2014/main" id="{C6236CCA-B841-4FF7-8E55-DE91E8884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854717"/>
              </p:ext>
            </p:extLst>
          </p:nvPr>
        </p:nvGraphicFramePr>
        <p:xfrm>
          <a:off x="5822706" y="3981610"/>
          <a:ext cx="5734172" cy="684771"/>
        </p:xfrm>
        <a:graphic>
          <a:graphicData uri="http://schemas.openxmlformats.org/drawingml/2006/table">
            <a:tbl>
              <a:tblPr/>
              <a:tblGrid>
                <a:gridCol w="1590461">
                  <a:extLst>
                    <a:ext uri="{9D8B030D-6E8A-4147-A177-3AD203B41FA5}">
                      <a16:colId xmlns="" xmlns:a16="http://schemas.microsoft.com/office/drawing/2014/main" val="1823956344"/>
                    </a:ext>
                  </a:extLst>
                </a:gridCol>
                <a:gridCol w="812023">
                  <a:extLst>
                    <a:ext uri="{9D8B030D-6E8A-4147-A177-3AD203B41FA5}">
                      <a16:colId xmlns="" xmlns:a16="http://schemas.microsoft.com/office/drawing/2014/main" val="50494501"/>
                    </a:ext>
                  </a:extLst>
                </a:gridCol>
                <a:gridCol w="764257">
                  <a:extLst>
                    <a:ext uri="{9D8B030D-6E8A-4147-A177-3AD203B41FA5}">
                      <a16:colId xmlns="" xmlns:a16="http://schemas.microsoft.com/office/drawing/2014/main" val="294548192"/>
                    </a:ext>
                  </a:extLst>
                </a:gridCol>
                <a:gridCol w="498101">
                  <a:extLst>
                    <a:ext uri="{9D8B030D-6E8A-4147-A177-3AD203B41FA5}">
                      <a16:colId xmlns="" xmlns:a16="http://schemas.microsoft.com/office/drawing/2014/main" val="3758922420"/>
                    </a:ext>
                  </a:extLst>
                </a:gridCol>
                <a:gridCol w="815424">
                  <a:extLst>
                    <a:ext uri="{9D8B030D-6E8A-4147-A177-3AD203B41FA5}">
                      <a16:colId xmlns="" xmlns:a16="http://schemas.microsoft.com/office/drawing/2014/main" val="2162909335"/>
                    </a:ext>
                  </a:extLst>
                </a:gridCol>
                <a:gridCol w="1253906">
                  <a:extLst>
                    <a:ext uri="{9D8B030D-6E8A-4147-A177-3AD203B41FA5}">
                      <a16:colId xmlns="" xmlns:a16="http://schemas.microsoft.com/office/drawing/2014/main" val="1129058547"/>
                    </a:ext>
                  </a:extLst>
                </a:gridCol>
              </a:tblGrid>
              <a:tr h="2282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Chemical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Front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Back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Temp.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Conc.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Reclaim/to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33417969"/>
                  </a:ext>
                </a:extLst>
              </a:tr>
              <a:tr h="2282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DICO2/DIW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0.1M</a:t>
                      </a:r>
                      <a:r>
                        <a:rPr lang="el-G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Ω*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54147666"/>
                  </a:ext>
                </a:extLst>
              </a:tr>
              <a:tr h="2282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N2 Spray DICO2/DIW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0.1M</a:t>
                      </a:r>
                      <a:r>
                        <a:rPr lang="el-G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Ω*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536868399"/>
                  </a:ext>
                </a:extLst>
              </a:tr>
            </a:tbl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04" y="1555612"/>
            <a:ext cx="3984114" cy="440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476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971" y="1135684"/>
            <a:ext cx="6034916" cy="4722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本占位符 1">
            <a:extLst>
              <a:ext uri="{FF2B5EF4-FFF2-40B4-BE49-F238E27FC236}">
                <a16:creationId xmlns:a16="http://schemas.microsoft.com/office/drawing/2014/main" xmlns="" id="{1DA1DA4A-DE74-415D-897D-C497E75C4087}"/>
              </a:ext>
            </a:extLst>
          </p:cNvPr>
          <p:cNvSpPr txBox="1">
            <a:spLocks/>
          </p:cNvSpPr>
          <p:nvPr/>
        </p:nvSpPr>
        <p:spPr>
          <a:xfrm>
            <a:off x="445083" y="206927"/>
            <a:ext cx="9141679" cy="5762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1.Scrubber/Bevel </a:t>
            </a:r>
            <a:r>
              <a:rPr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clean(Single</a:t>
            </a:r>
            <a:r>
              <a:rPr lang="en-US" altLang="zh-CN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Configuration</a:t>
            </a:r>
            <a:endParaRPr lang="en-US" altLang="zh-CN" b="1" i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83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9864732" y="3556326"/>
            <a:ext cx="685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 dirty="0"/>
              <a:t>3F</a:t>
            </a:r>
            <a:endParaRPr lang="zh-CN" altLang="en-US" b="1" dirty="0"/>
          </a:p>
        </p:txBody>
      </p:sp>
      <p:grpSp>
        <p:nvGrpSpPr>
          <p:cNvPr id="5" name="组合 4"/>
          <p:cNvGrpSpPr/>
          <p:nvPr/>
        </p:nvGrpSpPr>
        <p:grpSpPr>
          <a:xfrm>
            <a:off x="2222347" y="889493"/>
            <a:ext cx="2257714" cy="3078086"/>
            <a:chOff x="704645" y="1137566"/>
            <a:chExt cx="2133023" cy="2908087"/>
          </a:xfrm>
        </p:grpSpPr>
        <p:sp>
          <p:nvSpPr>
            <p:cNvPr id="7" name="TextBox 10"/>
            <p:cNvSpPr txBox="1">
              <a:spLocks noChangeArrowheads="1"/>
            </p:cNvSpPr>
            <p:nvPr/>
          </p:nvSpPr>
          <p:spPr bwMode="auto">
            <a:xfrm>
              <a:off x="704645" y="1137566"/>
              <a:ext cx="2090837" cy="319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b="1" dirty="0" smtClean="0">
                  <a:solidFill>
                    <a:srgbClr val="000099"/>
                  </a:solidFill>
                </a:rPr>
                <a:t>Ultra C 318</a:t>
              </a:r>
              <a:endParaRPr lang="zh-CN" altLang="en-US" sz="1600" b="1" dirty="0">
                <a:solidFill>
                  <a:srgbClr val="000099"/>
                </a:solidFill>
              </a:endParaRPr>
            </a:p>
          </p:txBody>
        </p:sp>
        <p:sp>
          <p:nvSpPr>
            <p:cNvPr id="8" name="Rectangle 176"/>
            <p:cNvSpPr>
              <a:spLocks noChangeArrowheads="1"/>
            </p:cNvSpPr>
            <p:nvPr/>
          </p:nvSpPr>
          <p:spPr bwMode="auto">
            <a:xfrm>
              <a:off x="753280" y="3588453"/>
              <a:ext cx="2084388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9900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zh-CN" sz="1400" b="1" dirty="0">
                  <a:latin typeface="Times New Roman" panose="02020603050405020304" pitchFamily="18" charset="0"/>
                </a:rPr>
                <a:t>W*D*H= </a:t>
              </a:r>
              <a:r>
                <a:rPr lang="en-US" altLang="zh-CN" sz="1400" b="1" dirty="0" smtClean="0">
                  <a:latin typeface="Times New Roman" panose="02020603050405020304" pitchFamily="18" charset="0"/>
                </a:rPr>
                <a:t>2.35*6.125*2.85</a:t>
              </a:r>
              <a:endParaRPr lang="zh-CN" altLang="en-US" sz="1400" b="1" dirty="0">
                <a:latin typeface="Times New Roman" panose="02020603050405020304" pitchFamily="18" charset="0"/>
              </a:endParaRPr>
            </a:p>
          </p:txBody>
        </p:sp>
      </p:grpSp>
      <p:cxnSp>
        <p:nvCxnSpPr>
          <p:cNvPr id="19" name="直接连接符 18"/>
          <p:cNvCxnSpPr/>
          <p:nvPr/>
        </p:nvCxnSpPr>
        <p:spPr>
          <a:xfrm>
            <a:off x="236840" y="4029072"/>
            <a:ext cx="10707385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19"/>
          <p:cNvSpPr txBox="1">
            <a:spLocks noChangeArrowheads="1"/>
          </p:cNvSpPr>
          <p:nvPr/>
        </p:nvSpPr>
        <p:spPr bwMode="auto">
          <a:xfrm>
            <a:off x="9935240" y="4876327"/>
            <a:ext cx="685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 dirty="0"/>
              <a:t>2F</a:t>
            </a:r>
            <a:endParaRPr lang="zh-CN" altLang="en-US" b="1" dirty="0"/>
          </a:p>
        </p:txBody>
      </p:sp>
      <p:sp>
        <p:nvSpPr>
          <p:cNvPr id="22" name="TextBox 5"/>
          <p:cNvSpPr txBox="1">
            <a:spLocks noChangeArrowheads="1"/>
          </p:cNvSpPr>
          <p:nvPr/>
        </p:nvSpPr>
        <p:spPr bwMode="auto">
          <a:xfrm>
            <a:off x="9864732" y="4029072"/>
            <a:ext cx="685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tx1"/>
                </a:solidFill>
              </a:rPr>
              <a:t>2.5F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36580" y="4899512"/>
            <a:ext cx="10607645" cy="9654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5">
            <a:extLst>
              <a:ext uri="{FF2B5EF4-FFF2-40B4-BE49-F238E27FC236}">
                <a16:creationId xmlns="" xmlns:a16="http://schemas.microsoft.com/office/drawing/2014/main" id="{7429A1BE-F01E-4DC7-96F7-A3AF4548F803}"/>
              </a:ext>
            </a:extLst>
          </p:cNvPr>
          <p:cNvSpPr txBox="1"/>
          <p:nvPr/>
        </p:nvSpPr>
        <p:spPr>
          <a:xfrm>
            <a:off x="475731" y="221489"/>
            <a:ext cx="97319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1.Scrubber &amp; Sub unit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Layout Overview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957" y="1146793"/>
            <a:ext cx="2522572" cy="27862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矩形 1"/>
          <p:cNvSpPr>
            <a:spLocks noChangeArrowheads="1"/>
          </p:cNvSpPr>
          <p:nvPr/>
        </p:nvSpPr>
        <p:spPr bwMode="auto">
          <a:xfrm>
            <a:off x="3110243" y="3452648"/>
            <a:ext cx="19717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1200" dirty="0">
                <a:latin typeface="Times New Roman" panose="02020603050405020304" pitchFamily="18" charset="0"/>
                <a:sym typeface="+mn-ea"/>
              </a:rPr>
              <a:t>W*L*H=</a:t>
            </a:r>
          </a:p>
          <a:p>
            <a:pPr algn="ctr"/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2.242m*2.8034m*2.85m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46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44" y="906981"/>
            <a:ext cx="6786562" cy="5237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文本框 5">
            <a:extLst>
              <a:ext uri="{FF2B5EF4-FFF2-40B4-BE49-F238E27FC236}">
                <a16:creationId xmlns="" xmlns:a16="http://schemas.microsoft.com/office/drawing/2014/main" id="{8D58E223-845B-44F6-8A8F-D65C7130F0A8}"/>
              </a:ext>
            </a:extLst>
          </p:cNvPr>
          <p:cNvSpPr txBox="1"/>
          <p:nvPr/>
        </p:nvSpPr>
        <p:spPr>
          <a:xfrm>
            <a:off x="475731" y="221489"/>
            <a:ext cx="7771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1.Frontside Clean Chamber </a:t>
            </a:r>
            <a:r>
              <a:rPr lang="en-US" altLang="zh-CN" sz="2800" b="1" dirty="0" err="1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Config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灯片编号占位符 1">
            <a:extLst>
              <a:ext uri="{FF2B5EF4-FFF2-40B4-BE49-F238E27FC236}">
                <a16:creationId xmlns="" xmlns:a16="http://schemas.microsoft.com/office/drawing/2014/main" id="{588FE369-4993-49A7-8252-C8648EAE7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-661162" y="7412097"/>
            <a:ext cx="646207" cy="233680"/>
          </a:xfrm>
        </p:spPr>
        <p:txBody>
          <a:bodyPr/>
          <a:lstStyle/>
          <a:p>
            <a:fld id="{BCD8FF39-EFE1-4C35-8DCA-C42ED030739B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9574" y="5239890"/>
            <a:ext cx="1396334" cy="2769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Bevel Brush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7408" y="3268815"/>
            <a:ext cx="445270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N2 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-1500" y="1977263"/>
            <a:ext cx="2010330" cy="27699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Nozzle1:Nano CO2/DIW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650422" y="4917181"/>
            <a:ext cx="1358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Swing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Arm1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-73820" y="2942494"/>
            <a:ext cx="1391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Swing Arm3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-8045" y="1500257"/>
            <a:ext cx="1376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Swing Arm2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-14922" y="4294296"/>
            <a:ext cx="1608992" cy="2769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Vacuum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Chuck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473306" y="960201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Fix Nozzle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>
            <a:off x="1594070" y="3789101"/>
            <a:ext cx="1972656" cy="12460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 flipV="1">
            <a:off x="3787210" y="1007909"/>
            <a:ext cx="286491" cy="4923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箭头连接符 152"/>
          <p:cNvCxnSpPr>
            <a:endCxn id="85" idx="3"/>
          </p:cNvCxnSpPr>
          <p:nvPr/>
        </p:nvCxnSpPr>
        <p:spPr>
          <a:xfrm flipH="1" flipV="1">
            <a:off x="1368166" y="1638757"/>
            <a:ext cx="1110714" cy="3385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/>
          <p:nvPr/>
        </p:nvCxnSpPr>
        <p:spPr>
          <a:xfrm flipH="1">
            <a:off x="1205406" y="2748678"/>
            <a:ext cx="1606849" cy="389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H="1">
            <a:off x="898839" y="3236651"/>
            <a:ext cx="2820364" cy="1017277"/>
          </a:xfrm>
          <a:prstGeom prst="straightConnector1">
            <a:avLst/>
          </a:prstGeom>
          <a:ln w="15875">
            <a:solidFill>
              <a:srgbClr val="4472C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026890" y="889597"/>
            <a:ext cx="1453733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Nozzle1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CO2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下箭头 12"/>
          <p:cNvSpPr/>
          <p:nvPr/>
        </p:nvSpPr>
        <p:spPr>
          <a:xfrm rot="2963358">
            <a:off x="4998693" y="1538203"/>
            <a:ext cx="400395" cy="1155116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743645" y="1461761"/>
            <a:ext cx="1708134" cy="27699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Wafer Get &amp; Put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22177" y="2308474"/>
            <a:ext cx="1689878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Nozzle2:CO2/DIW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4026889" y="1166596"/>
            <a:ext cx="1453733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Nozzle2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CO2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3" name="直接箭头连接符 112"/>
          <p:cNvCxnSpPr/>
          <p:nvPr/>
        </p:nvCxnSpPr>
        <p:spPr>
          <a:xfrm flipV="1">
            <a:off x="4112609" y="3307384"/>
            <a:ext cx="12406" cy="2547316"/>
          </a:xfrm>
          <a:prstGeom prst="straightConnector1">
            <a:avLst/>
          </a:prstGeom>
          <a:ln w="28575">
            <a:solidFill>
              <a:srgbClr val="FF0000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178482"/>
              </p:ext>
            </p:extLst>
          </p:nvPr>
        </p:nvGraphicFramePr>
        <p:xfrm>
          <a:off x="7127247" y="140780"/>
          <a:ext cx="5019689" cy="12281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420"/>
                <a:gridCol w="4188269"/>
              </a:tblGrid>
              <a:tr h="28191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Chamber </a:t>
                      </a:r>
                      <a:r>
                        <a:rPr lang="pt-BR" altLang="zh-CN" sz="1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 N</a:t>
                      </a:r>
                      <a:r>
                        <a:rPr lang="en-US" altLang="zh-CN" sz="1400" b="1" i="0" u="none" strike="noStrike" baseline="0" dirty="0" err="1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ozzle</a:t>
                      </a:r>
                      <a:r>
                        <a:rPr lang="en-US" altLang="zh-CN" sz="1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 Configuration</a:t>
                      </a:r>
                      <a:endParaRPr lang="pt-BR" altLang="zh-CN" sz="1400" b="1" i="0" u="none" strike="noStrike" dirty="0">
                        <a:solidFill>
                          <a:schemeClr val="bg1"/>
                        </a:solidFill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1</a:t>
                      </a:r>
                      <a:endParaRPr lang="en-US" sz="1200" b="0" i="0" u="none" strike="noStrike" dirty="0"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Bevel B</a:t>
                      </a:r>
                      <a:r>
                        <a:rPr lang="en-US" altLang="zh-CN" sz="12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rush</a:t>
                      </a:r>
                      <a:endParaRPr lang="en-US" sz="12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2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 smtClean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NANO CO2 DIW, CO2 DIW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3 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N2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3455849" y="5775009"/>
            <a:ext cx="1181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Back Side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158975" y="6129502"/>
            <a:ext cx="1907267" cy="2769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Nozzle1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CO2 DIW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69238" y="6406501"/>
            <a:ext cx="1343517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Nozzle2:N2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 Box 82"/>
          <p:cNvSpPr txBox="1">
            <a:spLocks noChangeArrowheads="1"/>
          </p:cNvSpPr>
          <p:nvPr/>
        </p:nvSpPr>
        <p:spPr bwMode="auto">
          <a:xfrm>
            <a:off x="7933931" y="5938060"/>
            <a:ext cx="95819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Exhaust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5981244" y="1831093"/>
            <a:ext cx="6146352" cy="4082519"/>
            <a:chOff x="6027564" y="1831093"/>
            <a:chExt cx="7058288" cy="4082519"/>
          </a:xfrm>
        </p:grpSpPr>
        <p:sp>
          <p:nvSpPr>
            <p:cNvPr id="37" name="Line 18"/>
            <p:cNvSpPr>
              <a:spLocks noChangeShapeType="1"/>
            </p:cNvSpPr>
            <p:nvPr/>
          </p:nvSpPr>
          <p:spPr bwMode="auto">
            <a:xfrm flipH="1">
              <a:off x="7556391" y="5316449"/>
              <a:ext cx="788984" cy="238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Text Box 82"/>
            <p:cNvSpPr txBox="1">
              <a:spLocks noChangeArrowheads="1"/>
            </p:cNvSpPr>
            <p:nvPr/>
          </p:nvSpPr>
          <p:spPr bwMode="auto">
            <a:xfrm>
              <a:off x="11520378" y="2531954"/>
              <a:ext cx="1565474" cy="3453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NANO CO2 DIW</a:t>
              </a:r>
              <a:endPara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矩形 43"/>
            <p:cNvSpPr>
              <a:spLocks noChangeArrowheads="1"/>
            </p:cNvSpPr>
            <p:nvPr/>
          </p:nvSpPr>
          <p:spPr bwMode="auto">
            <a:xfrm>
              <a:off x="7735778" y="1831093"/>
              <a:ext cx="3784600" cy="381000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8575" algn="ctr">
              <a:noFill/>
              <a:round/>
              <a:headEnd/>
              <a:tailEnd type="triangle" w="med" len="med"/>
            </a:ln>
          </p:spPr>
          <p:txBody>
            <a:bodyPr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FFU</a:t>
              </a:r>
            </a:p>
          </p:txBody>
        </p:sp>
        <p:sp>
          <p:nvSpPr>
            <p:cNvPr id="45" name="矩形 15"/>
            <p:cNvSpPr>
              <a:spLocks noChangeArrowheads="1"/>
            </p:cNvSpPr>
            <p:nvPr/>
          </p:nvSpPr>
          <p:spPr bwMode="auto">
            <a:xfrm flipV="1">
              <a:off x="8699391" y="4093280"/>
              <a:ext cx="1712912" cy="66675"/>
            </a:xfrm>
            <a:prstGeom prst="rect">
              <a:avLst/>
            </a:prstGeom>
            <a:solidFill>
              <a:srgbClr val="BBE0E3"/>
            </a:solidFill>
            <a:ln w="28575" algn="ctr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Line 12"/>
            <p:cNvSpPr>
              <a:spLocks noChangeShapeType="1"/>
            </p:cNvSpPr>
            <p:nvPr/>
          </p:nvSpPr>
          <p:spPr bwMode="auto">
            <a:xfrm>
              <a:off x="8707328" y="4023430"/>
              <a:ext cx="1676400" cy="0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矩形 17"/>
            <p:cNvSpPr>
              <a:spLocks noChangeArrowheads="1"/>
            </p:cNvSpPr>
            <p:nvPr/>
          </p:nvSpPr>
          <p:spPr bwMode="auto">
            <a:xfrm>
              <a:off x="9291528" y="4156780"/>
              <a:ext cx="527050" cy="463550"/>
            </a:xfrm>
            <a:prstGeom prst="rect">
              <a:avLst/>
            </a:prstGeom>
            <a:solidFill>
              <a:srgbClr val="BBE0E3"/>
            </a:solidFill>
            <a:ln w="28575" algn="ctr">
              <a:solidFill>
                <a:srgbClr val="00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Line 34"/>
            <p:cNvSpPr>
              <a:spLocks noChangeShapeType="1"/>
            </p:cNvSpPr>
            <p:nvPr/>
          </p:nvSpPr>
          <p:spPr bwMode="auto">
            <a:xfrm>
              <a:off x="10145603" y="3109030"/>
              <a:ext cx="14859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矩形 22"/>
            <p:cNvSpPr>
              <a:spLocks noChangeArrowheads="1"/>
            </p:cNvSpPr>
            <p:nvPr/>
          </p:nvSpPr>
          <p:spPr bwMode="auto">
            <a:xfrm>
              <a:off x="11380503" y="2254955"/>
              <a:ext cx="1705349" cy="1012825"/>
            </a:xfrm>
            <a:prstGeom prst="rect">
              <a:avLst/>
            </a:prstGeom>
            <a:noFill/>
            <a:ln w="28575" algn="ctr">
              <a:solidFill>
                <a:srgbClr val="002060"/>
              </a:solidFill>
              <a:prstDash val="dash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 Box 82"/>
            <p:cNvSpPr txBox="1">
              <a:spLocks noChangeArrowheads="1"/>
            </p:cNvSpPr>
            <p:nvPr/>
          </p:nvSpPr>
          <p:spPr bwMode="auto">
            <a:xfrm>
              <a:off x="11553715" y="2318455"/>
              <a:ext cx="1455937" cy="279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kern="0" noProof="0" dirty="0" smtClean="0">
                  <a:solidFill>
                    <a:srgbClr val="333399">
                      <a:lumMod val="75000"/>
                    </a:srgbClr>
                  </a:solidFill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Swing Arm2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333399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  <p:sp>
          <p:nvSpPr>
            <p:cNvPr id="52" name="Line 18"/>
            <p:cNvSpPr>
              <a:spLocks noChangeShapeType="1"/>
            </p:cNvSpPr>
            <p:nvPr/>
          </p:nvSpPr>
          <p:spPr bwMode="auto">
            <a:xfrm flipH="1">
              <a:off x="10145603" y="3109030"/>
              <a:ext cx="0" cy="7905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Line 12"/>
            <p:cNvSpPr>
              <a:spLocks noChangeShapeType="1"/>
            </p:cNvSpPr>
            <p:nvPr/>
          </p:nvSpPr>
          <p:spPr bwMode="auto">
            <a:xfrm>
              <a:off x="8345378" y="4633030"/>
              <a:ext cx="0" cy="685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Line 18"/>
            <p:cNvSpPr>
              <a:spLocks noChangeShapeType="1"/>
            </p:cNvSpPr>
            <p:nvPr/>
          </p:nvSpPr>
          <p:spPr bwMode="auto">
            <a:xfrm>
              <a:off x="7556392" y="3351693"/>
              <a:ext cx="1427161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1200" kern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Line 34"/>
            <p:cNvSpPr>
              <a:spLocks noChangeShapeType="1"/>
            </p:cNvSpPr>
            <p:nvPr/>
          </p:nvSpPr>
          <p:spPr bwMode="auto">
            <a:xfrm>
              <a:off x="9917003" y="2718505"/>
              <a:ext cx="160337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Line 18"/>
            <p:cNvSpPr>
              <a:spLocks noChangeShapeType="1"/>
            </p:cNvSpPr>
            <p:nvPr/>
          </p:nvSpPr>
          <p:spPr bwMode="auto">
            <a:xfrm>
              <a:off x="9907478" y="2728030"/>
              <a:ext cx="9525" cy="117157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Text Box 82"/>
            <p:cNvSpPr txBox="1">
              <a:spLocks noChangeArrowheads="1"/>
            </p:cNvSpPr>
            <p:nvPr/>
          </p:nvSpPr>
          <p:spPr bwMode="auto">
            <a:xfrm>
              <a:off x="11631503" y="2942495"/>
              <a:ext cx="1163701" cy="237974"/>
            </a:xfrm>
            <a:prstGeom prst="rect">
              <a:avLst/>
            </a:prstGeom>
            <a:solidFill>
              <a:srgbClr val="BB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CO2 DIW</a:t>
              </a:r>
            </a:p>
          </p:txBody>
        </p:sp>
        <p:cxnSp>
          <p:nvCxnSpPr>
            <p:cNvPr id="61" name="直接连接符 51"/>
            <p:cNvCxnSpPr>
              <a:cxnSpLocks noChangeShapeType="1"/>
            </p:cNvCxnSpPr>
            <p:nvPr/>
          </p:nvCxnSpPr>
          <p:spPr bwMode="auto">
            <a:xfrm>
              <a:off x="7973903" y="4147255"/>
              <a:ext cx="0" cy="457200"/>
            </a:xfrm>
            <a:prstGeom prst="line">
              <a:avLst/>
            </a:prstGeom>
            <a:noFill/>
            <a:ln w="28575" algn="ctr">
              <a:solidFill>
                <a:srgbClr val="8064A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直接连接符 52"/>
            <p:cNvCxnSpPr>
              <a:cxnSpLocks noChangeShapeType="1"/>
            </p:cNvCxnSpPr>
            <p:nvPr/>
          </p:nvCxnSpPr>
          <p:spPr bwMode="auto">
            <a:xfrm flipH="1">
              <a:off x="7973904" y="3723393"/>
              <a:ext cx="655636" cy="423862"/>
            </a:xfrm>
            <a:prstGeom prst="line">
              <a:avLst/>
            </a:prstGeom>
            <a:noFill/>
            <a:ln w="28575" algn="ctr">
              <a:solidFill>
                <a:srgbClr val="8064A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" name="直接连接符 53"/>
            <p:cNvCxnSpPr>
              <a:cxnSpLocks noChangeShapeType="1"/>
            </p:cNvCxnSpPr>
            <p:nvPr/>
          </p:nvCxnSpPr>
          <p:spPr bwMode="auto">
            <a:xfrm>
              <a:off x="11092547" y="4156780"/>
              <a:ext cx="0" cy="457200"/>
            </a:xfrm>
            <a:prstGeom prst="line">
              <a:avLst/>
            </a:prstGeom>
            <a:noFill/>
            <a:ln w="28575" algn="ctr">
              <a:solidFill>
                <a:srgbClr val="8064A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直接连接符 54"/>
            <p:cNvCxnSpPr>
              <a:cxnSpLocks noChangeShapeType="1"/>
            </p:cNvCxnSpPr>
            <p:nvPr/>
          </p:nvCxnSpPr>
          <p:spPr bwMode="auto">
            <a:xfrm>
              <a:off x="10510728" y="3723393"/>
              <a:ext cx="602281" cy="433387"/>
            </a:xfrm>
            <a:prstGeom prst="line">
              <a:avLst/>
            </a:prstGeom>
            <a:noFill/>
            <a:ln w="28575" algn="ctr">
              <a:solidFill>
                <a:srgbClr val="8064A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圆角矩形 64"/>
            <p:cNvSpPr/>
            <p:nvPr/>
          </p:nvSpPr>
          <p:spPr>
            <a:xfrm>
              <a:off x="10553591" y="2585473"/>
              <a:ext cx="180975" cy="661987"/>
            </a:xfrm>
            <a:prstGeom prst="roundRect">
              <a:avLst/>
            </a:prstGeom>
            <a:solidFill>
              <a:srgbClr val="000000">
                <a:lumMod val="95000"/>
                <a:lumOff val="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  <p:sp>
          <p:nvSpPr>
            <p:cNvPr id="66" name="Text Box 82"/>
            <p:cNvSpPr txBox="1">
              <a:spLocks noChangeArrowheads="1"/>
            </p:cNvSpPr>
            <p:nvPr/>
          </p:nvSpPr>
          <p:spPr bwMode="auto">
            <a:xfrm>
              <a:off x="6165042" y="3213581"/>
              <a:ext cx="1427861" cy="27699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Fix DIW 1&amp; 2</a:t>
              </a:r>
            </a:p>
          </p:txBody>
        </p:sp>
        <p:sp>
          <p:nvSpPr>
            <p:cNvPr id="67" name="Text Box 82"/>
            <p:cNvSpPr txBox="1">
              <a:spLocks noChangeArrowheads="1"/>
            </p:cNvSpPr>
            <p:nvPr/>
          </p:nvSpPr>
          <p:spPr bwMode="auto">
            <a:xfrm>
              <a:off x="6139493" y="5167134"/>
              <a:ext cx="1469826" cy="27622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200" b="1" i="0" u="none" strike="noStrike" kern="0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CO2 DIW Drain</a:t>
              </a:r>
              <a:endParaRPr lang="en-US" altLang="zh-C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7745303" y="2212093"/>
              <a:ext cx="3775075" cy="2405062"/>
            </a:xfrm>
            <a:prstGeom prst="rect">
              <a:avLst/>
            </a:prstGeom>
            <a:noFill/>
            <a:ln w="2540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</a:ln>
            <a:effectLst/>
          </p:spPr>
          <p:txBody>
            <a:bodyPr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  <p:sp>
          <p:nvSpPr>
            <p:cNvPr id="69" name="Text Box 82"/>
            <p:cNvSpPr txBox="1">
              <a:spLocks noChangeArrowheads="1"/>
            </p:cNvSpPr>
            <p:nvPr/>
          </p:nvSpPr>
          <p:spPr bwMode="auto">
            <a:xfrm>
              <a:off x="8856067" y="4855280"/>
              <a:ext cx="195580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Backside </a:t>
              </a:r>
              <a:r>
                <a:rPr lang="en-US" altLang="zh-CN" sz="1200" kern="0" dirty="0" smtClean="0">
                  <a:solidFill>
                    <a:srgbClr val="0000FF"/>
                  </a:solidFill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N</a:t>
              </a:r>
              <a:r>
                <a:rPr kumimoji="0" lang="en-US" altLang="zh-CN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ozzle1:CO2 DIW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solidFill>
                    <a:srgbClr val="0000FF"/>
                  </a:solidFill>
                  <a:latin typeface="Arial" panose="020B0604020202020204" pitchFamily="34" charset="0"/>
                  <a:ea typeface="宋体"/>
                  <a:cs typeface="Arial" panose="020B0604020202020204" pitchFamily="34" charset="0"/>
                </a:rPr>
                <a:t>Backside Nozzle2: N2</a:t>
              </a:r>
            </a:p>
          </p:txBody>
        </p:sp>
        <p:sp>
          <p:nvSpPr>
            <p:cNvPr id="70" name="Text Box 82"/>
            <p:cNvSpPr txBox="1">
              <a:spLocks noChangeArrowheads="1"/>
            </p:cNvSpPr>
            <p:nvPr/>
          </p:nvSpPr>
          <p:spPr bwMode="auto">
            <a:xfrm>
              <a:off x="6027564" y="3547023"/>
              <a:ext cx="1489140" cy="461665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Swing Arm3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N2</a:t>
              </a:r>
              <a:endPara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" name="Line 34"/>
            <p:cNvSpPr>
              <a:spLocks noChangeShapeType="1"/>
            </p:cNvSpPr>
            <p:nvPr/>
          </p:nvSpPr>
          <p:spPr bwMode="auto">
            <a:xfrm flipV="1">
              <a:off x="7556391" y="3751437"/>
              <a:ext cx="127476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Line 18"/>
            <p:cNvSpPr>
              <a:spLocks noChangeShapeType="1"/>
            </p:cNvSpPr>
            <p:nvPr/>
          </p:nvSpPr>
          <p:spPr bwMode="auto">
            <a:xfrm flipH="1">
              <a:off x="8831153" y="3777855"/>
              <a:ext cx="0" cy="19795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Text Box 82"/>
            <p:cNvSpPr txBox="1">
              <a:spLocks noChangeArrowheads="1"/>
            </p:cNvSpPr>
            <p:nvPr/>
          </p:nvSpPr>
          <p:spPr bwMode="auto">
            <a:xfrm>
              <a:off x="6165042" y="2512174"/>
              <a:ext cx="1351661" cy="276999"/>
            </a:xfrm>
            <a:prstGeom prst="rect">
              <a:avLst/>
            </a:prstGeom>
            <a:solidFill>
              <a:srgbClr val="CC6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Bevel Brush</a:t>
              </a:r>
              <a:endPara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Line 34"/>
            <p:cNvSpPr>
              <a:spLocks noChangeShapeType="1"/>
            </p:cNvSpPr>
            <p:nvPr/>
          </p:nvSpPr>
          <p:spPr bwMode="auto">
            <a:xfrm flipH="1">
              <a:off x="7556391" y="2611919"/>
              <a:ext cx="19685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Text Box 82"/>
            <p:cNvSpPr txBox="1">
              <a:spLocks noChangeArrowheads="1"/>
            </p:cNvSpPr>
            <p:nvPr/>
          </p:nvSpPr>
          <p:spPr bwMode="auto">
            <a:xfrm>
              <a:off x="6027564" y="2254955"/>
              <a:ext cx="1852940" cy="276999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 b="1">
                  <a:solidFill>
                    <a:schemeClr val="accent2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kern="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Swing Arm1</a:t>
              </a:r>
              <a:r>
                <a:rPr lang="en-US" altLang="zh-CN" sz="1200" kern="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Arm1</a:t>
              </a:r>
              <a:endPara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Line 18"/>
            <p:cNvSpPr>
              <a:spLocks noChangeShapeType="1"/>
            </p:cNvSpPr>
            <p:nvPr/>
          </p:nvSpPr>
          <p:spPr bwMode="auto">
            <a:xfrm flipH="1">
              <a:off x="9507427" y="2611919"/>
              <a:ext cx="0" cy="125911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Line 18"/>
            <p:cNvSpPr>
              <a:spLocks noChangeShapeType="1"/>
            </p:cNvSpPr>
            <p:nvPr/>
          </p:nvSpPr>
          <p:spPr bwMode="auto">
            <a:xfrm flipV="1">
              <a:off x="9436522" y="4139847"/>
              <a:ext cx="0" cy="7239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Line 18"/>
            <p:cNvSpPr>
              <a:spLocks noChangeShapeType="1"/>
            </p:cNvSpPr>
            <p:nvPr/>
          </p:nvSpPr>
          <p:spPr bwMode="auto">
            <a:xfrm flipV="1">
              <a:off x="9587863" y="4139847"/>
              <a:ext cx="0" cy="7239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下箭头 34"/>
            <p:cNvSpPr>
              <a:spLocks noChangeArrowheads="1"/>
            </p:cNvSpPr>
            <p:nvPr/>
          </p:nvSpPr>
          <p:spPr bwMode="auto">
            <a:xfrm>
              <a:off x="8544678" y="4612168"/>
              <a:ext cx="366712" cy="1301444"/>
            </a:xfrm>
            <a:prstGeom prst="downArrow">
              <a:avLst>
                <a:gd name="adj1" fmla="val 50000"/>
                <a:gd name="adj2" fmla="val 50040"/>
              </a:avLst>
            </a:prstGeom>
            <a:noFill/>
            <a:ln w="2857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Line 18"/>
            <p:cNvSpPr>
              <a:spLocks noChangeShapeType="1"/>
            </p:cNvSpPr>
            <p:nvPr/>
          </p:nvSpPr>
          <p:spPr bwMode="auto">
            <a:xfrm flipV="1">
              <a:off x="7556392" y="3414623"/>
              <a:ext cx="132920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Line 18"/>
            <p:cNvSpPr>
              <a:spLocks noChangeShapeType="1"/>
            </p:cNvSpPr>
            <p:nvPr/>
          </p:nvSpPr>
          <p:spPr bwMode="auto">
            <a:xfrm flipH="1">
              <a:off x="8983553" y="3351693"/>
              <a:ext cx="0" cy="399743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Line 18"/>
            <p:cNvSpPr>
              <a:spLocks noChangeShapeType="1"/>
            </p:cNvSpPr>
            <p:nvPr/>
          </p:nvSpPr>
          <p:spPr bwMode="auto">
            <a:xfrm flipH="1">
              <a:off x="8885594" y="3414624"/>
              <a:ext cx="0" cy="30199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9" name="Rectangle 3"/>
          <p:cNvSpPr txBox="1">
            <a:spLocks noChangeArrowheads="1"/>
          </p:cNvSpPr>
          <p:nvPr/>
        </p:nvSpPr>
        <p:spPr bwMode="auto">
          <a:xfrm>
            <a:off x="53056" y="725894"/>
            <a:ext cx="11716288" cy="49426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defTabSz="914400">
              <a:buClr>
                <a:srgbClr val="CA3B1E"/>
              </a:buClr>
              <a:defRPr/>
            </a:pPr>
            <a:r>
              <a:rPr lang="en-US" altLang="zh-CN" sz="1600" kern="0" dirty="0" err="1" smtClean="0">
                <a:solidFill>
                  <a:srgbClr val="1D528D"/>
                </a:solidFill>
                <a:latin typeface="Arial"/>
                <a:ea typeface="华文细黑" panose="02010600040101010101" pitchFamily="2" charset="-122"/>
              </a:rPr>
              <a:t>Nozzle&amp;drain</a:t>
            </a:r>
            <a:r>
              <a:rPr lang="en-US" altLang="zh-CN" sz="1600" kern="0" dirty="0" smtClean="0">
                <a:solidFill>
                  <a:srgbClr val="1D528D"/>
                </a:solidFill>
                <a:latin typeface="Arial"/>
                <a:ea typeface="华文细黑" panose="02010600040101010101" pitchFamily="2" charset="-122"/>
              </a:rPr>
              <a:t> configuration</a:t>
            </a:r>
          </a:p>
        </p:txBody>
      </p:sp>
      <p:sp>
        <p:nvSpPr>
          <p:cNvPr id="90" name="灯片编号占位符 1"/>
          <p:cNvSpPr txBox="1">
            <a:spLocks/>
          </p:cNvSpPr>
          <p:nvPr/>
        </p:nvSpPr>
        <p:spPr>
          <a:xfrm>
            <a:off x="-106976" y="6624320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CD8FF39-EFE1-4C35-8DCA-C42ED030739B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338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55" y="1206539"/>
            <a:ext cx="6829425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文本框 5">
            <a:extLst>
              <a:ext uri="{FF2B5EF4-FFF2-40B4-BE49-F238E27FC236}">
                <a16:creationId xmlns="" xmlns:a16="http://schemas.microsoft.com/office/drawing/2014/main" id="{8D58E223-845B-44F6-8A8F-D65C7130F0A8}"/>
              </a:ext>
            </a:extLst>
          </p:cNvPr>
          <p:cNvSpPr txBox="1"/>
          <p:nvPr/>
        </p:nvSpPr>
        <p:spPr>
          <a:xfrm>
            <a:off x="475732" y="221489"/>
            <a:ext cx="7029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1.Backside Clean Chamber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Configuration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灯片编号占位符 1">
            <a:extLst>
              <a:ext uri="{FF2B5EF4-FFF2-40B4-BE49-F238E27FC236}">
                <a16:creationId xmlns="" xmlns:a16="http://schemas.microsoft.com/office/drawing/2014/main" id="{588FE369-4993-49A7-8252-C8648EAE7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-661162" y="7716909"/>
            <a:ext cx="646207" cy="233680"/>
          </a:xfrm>
        </p:spPr>
        <p:txBody>
          <a:bodyPr/>
          <a:lstStyle/>
          <a:p>
            <a:fld id="{BCD8FF39-EFE1-4C35-8DCA-C42ED030739B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9652" y="4807908"/>
            <a:ext cx="1577482" cy="2769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Backside Brush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97785" y="3933346"/>
            <a:ext cx="445270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N2 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13434" y="1299610"/>
            <a:ext cx="1987421" cy="27699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Nozlzle1:NANO CO2/DIW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49189" y="4537103"/>
            <a:ext cx="1358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Swing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Arm1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-43443" y="3607025"/>
            <a:ext cx="1391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Swing Arm3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58042" y="1068039"/>
            <a:ext cx="1376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Swing Arm2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951823" y="929540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Fix Nozzle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>
            <a:off x="1028393" y="3669426"/>
            <a:ext cx="2337378" cy="86767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3491657" y="1681948"/>
            <a:ext cx="1023199" cy="1385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箭头连接符 152"/>
          <p:cNvCxnSpPr>
            <a:endCxn id="136" idx="2"/>
          </p:cNvCxnSpPr>
          <p:nvPr/>
        </p:nvCxnSpPr>
        <p:spPr>
          <a:xfrm flipH="1" flipV="1">
            <a:off x="1458391" y="1853608"/>
            <a:ext cx="819050" cy="26341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/>
          <p:nvPr/>
        </p:nvCxnSpPr>
        <p:spPr>
          <a:xfrm flipH="1">
            <a:off x="865633" y="3034001"/>
            <a:ext cx="1483024" cy="76417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3796457" y="1256861"/>
            <a:ext cx="1453733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Nozzle1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CO2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13434" y="1576609"/>
            <a:ext cx="1689914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Nozzle2:CO2/DIW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3787990" y="1543449"/>
            <a:ext cx="1453733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Nozzle2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CO2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DIW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3" name="直接箭头连接符 112"/>
          <p:cNvCxnSpPr/>
          <p:nvPr/>
        </p:nvCxnSpPr>
        <p:spPr>
          <a:xfrm flipV="1">
            <a:off x="3787990" y="3147365"/>
            <a:ext cx="1" cy="2551124"/>
          </a:xfrm>
          <a:prstGeom prst="straightConnector1">
            <a:avLst/>
          </a:prstGeom>
          <a:ln w="28575">
            <a:solidFill>
              <a:srgbClr val="FF0000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02229"/>
              </p:ext>
            </p:extLst>
          </p:nvPr>
        </p:nvGraphicFramePr>
        <p:xfrm>
          <a:off x="8405714" y="28751"/>
          <a:ext cx="3786286" cy="12281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420"/>
                <a:gridCol w="2954866"/>
              </a:tblGrid>
              <a:tr h="28191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Chamber </a:t>
                      </a:r>
                      <a:r>
                        <a:rPr lang="pt-BR" sz="1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 N</a:t>
                      </a:r>
                      <a:r>
                        <a:rPr lang="en-US" altLang="zh-CN" sz="1400" b="1" i="0" u="none" strike="noStrike" baseline="0" dirty="0" err="1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ozzle</a:t>
                      </a:r>
                      <a:r>
                        <a:rPr lang="en-US" altLang="zh-CN" sz="1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 Configuration</a:t>
                      </a:r>
                      <a:endParaRPr lang="pt-BR" sz="1400" b="1" i="0" u="none" strike="noStrike" dirty="0">
                        <a:solidFill>
                          <a:schemeClr val="bg1"/>
                        </a:solidFill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1</a:t>
                      </a:r>
                      <a:endParaRPr lang="en-US" sz="1200" b="0" i="0" u="none" strike="noStrike" dirty="0"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Backside B</a:t>
                      </a:r>
                      <a:r>
                        <a:rPr lang="en-US" altLang="zh-CN" sz="12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rush</a:t>
                      </a:r>
                      <a:endParaRPr lang="en-US" sz="1200" b="0" i="0" u="none" strike="noStrike" kern="1200" dirty="0">
                        <a:solidFill>
                          <a:schemeClr val="dk1"/>
                        </a:solidFill>
                        <a:effectLst/>
                        <a:latin typeface="Arial Unicode MS" panose="020B0604020202020204" pitchFamily="34" charset="-122"/>
                        <a:ea typeface="Arial Unicode MS" panose="020B0604020202020204" pitchFamily="34" charset="-122"/>
                        <a:cs typeface="Arial Unicode MS" panose="020B0604020202020204" pitchFamily="34" charset="-122"/>
                      </a:endParaRP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2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 smtClean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NANO CO2 DIW, CO2 DIW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Arm 3 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effectLst/>
                          <a:latin typeface="Arial Unicode MS" panose="020B0604020202020204" pitchFamily="34" charset="-122"/>
                          <a:ea typeface="Arial Unicode MS" panose="020B0604020202020204" pitchFamily="34" charset="-122"/>
                          <a:cs typeface="Arial Unicode MS" panose="020B0604020202020204" pitchFamily="34" charset="-122"/>
                        </a:rPr>
                        <a:t>N2</a:t>
                      </a:r>
                    </a:p>
                  </a:txBody>
                  <a:tcPr marL="7620" marR="7620" marT="759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2" name="Rectangle 3"/>
          <p:cNvSpPr txBox="1">
            <a:spLocks noChangeArrowheads="1"/>
          </p:cNvSpPr>
          <p:nvPr/>
        </p:nvSpPr>
        <p:spPr bwMode="auto">
          <a:xfrm>
            <a:off x="45371" y="682410"/>
            <a:ext cx="11716288" cy="49426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lvl="0" defTabSz="914400">
              <a:buClr>
                <a:srgbClr val="CA3B1E"/>
              </a:buClr>
              <a:defRPr/>
            </a:pPr>
            <a:r>
              <a:rPr lang="en-US" altLang="zh-CN" sz="1600" kern="0" dirty="0" err="1" smtClean="0">
                <a:solidFill>
                  <a:srgbClr val="1D528D"/>
                </a:solidFill>
                <a:latin typeface="Arial"/>
                <a:ea typeface="华文细黑" panose="02010600040101010101" pitchFamily="2" charset="-122"/>
              </a:rPr>
              <a:t>Nozzle&amp;drain</a:t>
            </a:r>
            <a:r>
              <a:rPr lang="en-US" altLang="zh-CN" sz="1600" kern="0" dirty="0" smtClean="0">
                <a:solidFill>
                  <a:srgbClr val="1D528D"/>
                </a:solidFill>
                <a:latin typeface="Arial"/>
                <a:ea typeface="华文细黑" panose="02010600040101010101" pitchFamily="2" charset="-122"/>
              </a:rPr>
              <a:t> configuration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048880" y="5698489"/>
            <a:ext cx="1181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u="sng"/>
            </a:lvl1pPr>
          </a:lstStyle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Back Side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752006" y="6052982"/>
            <a:ext cx="1907267" cy="276999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Nozzle1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CO2 DIW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62269" y="6329981"/>
            <a:ext cx="1343517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Nozzle2:N2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18"/>
          <p:cNvSpPr>
            <a:spLocks noChangeShapeType="1"/>
          </p:cNvSpPr>
          <p:nvPr/>
        </p:nvSpPr>
        <p:spPr bwMode="auto">
          <a:xfrm flipH="1">
            <a:off x="7168950" y="4923466"/>
            <a:ext cx="500391" cy="238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34"/>
          <p:cNvSpPr>
            <a:spLocks noChangeShapeType="1"/>
          </p:cNvSpPr>
          <p:nvPr/>
        </p:nvSpPr>
        <p:spPr bwMode="auto">
          <a:xfrm flipH="1">
            <a:off x="6840668" y="2354097"/>
            <a:ext cx="184785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Text Box 82"/>
          <p:cNvSpPr txBox="1">
            <a:spLocks noChangeArrowheads="1"/>
          </p:cNvSpPr>
          <p:nvPr/>
        </p:nvSpPr>
        <p:spPr bwMode="auto">
          <a:xfrm>
            <a:off x="10752068" y="2222226"/>
            <a:ext cx="1374975" cy="279400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dirty="0" smtClean="0">
                <a:solidFill>
                  <a:srgbClr val="000000"/>
                </a:solidFill>
              </a:rPr>
              <a:t>NANO CO2 DIW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</a:endParaRPr>
          </a:p>
        </p:txBody>
      </p:sp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7059743" y="1438110"/>
            <a:ext cx="3560632" cy="381000"/>
          </a:xfrm>
          <a:prstGeom prst="rect">
            <a:avLst/>
          </a:prstGeom>
          <a:solidFill>
            <a:srgbClr val="FFFFFF">
              <a:lumMod val="65000"/>
            </a:srgbClr>
          </a:solidFill>
          <a:ln w="28575" algn="ctr">
            <a:noFill/>
            <a:round/>
            <a:headEnd/>
            <a:tailEnd type="triangle" w="med" len="med"/>
          </a:ln>
        </p:spPr>
        <p:txBody>
          <a:bodyPr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ea typeface="宋体"/>
              </a:rPr>
              <a:t>FFU</a:t>
            </a:r>
          </a:p>
        </p:txBody>
      </p:sp>
      <p:sp>
        <p:nvSpPr>
          <p:cNvPr id="44" name="矩形 15"/>
          <p:cNvSpPr>
            <a:spLocks noChangeArrowheads="1"/>
          </p:cNvSpPr>
          <p:nvPr/>
        </p:nvSpPr>
        <p:spPr bwMode="auto">
          <a:xfrm flipV="1">
            <a:off x="8023356" y="3700297"/>
            <a:ext cx="1712912" cy="66675"/>
          </a:xfrm>
          <a:prstGeom prst="rect">
            <a:avLst/>
          </a:prstGeom>
          <a:solidFill>
            <a:srgbClr val="BBE0E3"/>
          </a:solidFill>
          <a:ln w="28575" algn="ctr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Line 12"/>
          <p:cNvSpPr>
            <a:spLocks noChangeShapeType="1"/>
          </p:cNvSpPr>
          <p:nvPr/>
        </p:nvSpPr>
        <p:spPr bwMode="auto">
          <a:xfrm>
            <a:off x="8031293" y="3630447"/>
            <a:ext cx="1676400" cy="0"/>
          </a:xfrm>
          <a:prstGeom prst="line">
            <a:avLst/>
          </a:prstGeom>
          <a:noFill/>
          <a:ln w="571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矩形 17"/>
          <p:cNvSpPr>
            <a:spLocks noChangeArrowheads="1"/>
          </p:cNvSpPr>
          <p:nvPr/>
        </p:nvSpPr>
        <p:spPr bwMode="auto">
          <a:xfrm>
            <a:off x="8615493" y="3763797"/>
            <a:ext cx="527050" cy="463550"/>
          </a:xfrm>
          <a:prstGeom prst="rect">
            <a:avLst/>
          </a:prstGeom>
          <a:solidFill>
            <a:srgbClr val="BBE0E3"/>
          </a:solidFill>
          <a:ln w="28575" algn="ctr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Line 34"/>
          <p:cNvSpPr>
            <a:spLocks noChangeShapeType="1"/>
          </p:cNvSpPr>
          <p:nvPr/>
        </p:nvSpPr>
        <p:spPr bwMode="auto">
          <a:xfrm>
            <a:off x="9469568" y="2716047"/>
            <a:ext cx="148590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矩形 22"/>
          <p:cNvSpPr>
            <a:spLocks noChangeArrowheads="1"/>
          </p:cNvSpPr>
          <p:nvPr/>
        </p:nvSpPr>
        <p:spPr bwMode="auto">
          <a:xfrm>
            <a:off x="10620375" y="1879326"/>
            <a:ext cx="1506668" cy="1012825"/>
          </a:xfrm>
          <a:prstGeom prst="rect">
            <a:avLst/>
          </a:prstGeom>
          <a:noFill/>
          <a:ln w="28575" algn="ctr">
            <a:solidFill>
              <a:srgbClr val="002060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Text Box 82"/>
          <p:cNvSpPr txBox="1">
            <a:spLocks noChangeArrowheads="1"/>
          </p:cNvSpPr>
          <p:nvPr/>
        </p:nvSpPr>
        <p:spPr bwMode="auto">
          <a:xfrm>
            <a:off x="10671106" y="1942826"/>
            <a:ext cx="1069975" cy="27940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 kern="0"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en-US" altLang="zh-CN" dirty="0" smtClean="0"/>
              <a:t>SW2</a:t>
            </a:r>
            <a:endParaRPr lang="en-US" altLang="zh-CN" dirty="0"/>
          </a:p>
        </p:txBody>
      </p:sp>
      <p:sp>
        <p:nvSpPr>
          <p:cNvPr id="52" name="Line 18"/>
          <p:cNvSpPr>
            <a:spLocks noChangeShapeType="1"/>
          </p:cNvSpPr>
          <p:nvPr/>
        </p:nvSpPr>
        <p:spPr bwMode="auto">
          <a:xfrm flipH="1">
            <a:off x="9469568" y="2716047"/>
            <a:ext cx="0" cy="7905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Line 12"/>
          <p:cNvSpPr>
            <a:spLocks noChangeShapeType="1"/>
          </p:cNvSpPr>
          <p:nvPr/>
        </p:nvSpPr>
        <p:spPr bwMode="auto">
          <a:xfrm>
            <a:off x="7669343" y="4240047"/>
            <a:ext cx="0" cy="685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Line 18"/>
          <p:cNvSpPr>
            <a:spLocks noChangeShapeType="1"/>
          </p:cNvSpPr>
          <p:nvPr/>
        </p:nvSpPr>
        <p:spPr bwMode="auto">
          <a:xfrm>
            <a:off x="6880357" y="2958710"/>
            <a:ext cx="1446212" cy="319312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Text Box 82"/>
          <p:cNvSpPr txBox="1">
            <a:spLocks noChangeArrowheads="1"/>
          </p:cNvSpPr>
          <p:nvPr/>
        </p:nvSpPr>
        <p:spPr bwMode="auto">
          <a:xfrm>
            <a:off x="7372480" y="5551099"/>
            <a:ext cx="11620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charset="0"/>
                <a:ea typeface="宋体" charset="-122"/>
              </a:rPr>
              <a:t>Exhaust</a:t>
            </a:r>
          </a:p>
        </p:txBody>
      </p:sp>
      <p:sp>
        <p:nvSpPr>
          <p:cNvPr id="57" name="Line 18"/>
          <p:cNvSpPr>
            <a:spLocks noChangeShapeType="1"/>
          </p:cNvSpPr>
          <p:nvPr/>
        </p:nvSpPr>
        <p:spPr bwMode="auto">
          <a:xfrm>
            <a:off x="8678993" y="2344572"/>
            <a:ext cx="0" cy="112395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Line 34"/>
          <p:cNvSpPr>
            <a:spLocks noChangeShapeType="1"/>
          </p:cNvSpPr>
          <p:nvPr/>
        </p:nvSpPr>
        <p:spPr bwMode="auto">
          <a:xfrm>
            <a:off x="9240969" y="2325522"/>
            <a:ext cx="1507926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Line 18"/>
          <p:cNvSpPr>
            <a:spLocks noChangeShapeType="1"/>
          </p:cNvSpPr>
          <p:nvPr/>
        </p:nvSpPr>
        <p:spPr bwMode="auto">
          <a:xfrm>
            <a:off x="9231443" y="2335047"/>
            <a:ext cx="9525" cy="11715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Text Box 82"/>
          <p:cNvSpPr txBox="1">
            <a:spLocks noChangeArrowheads="1"/>
          </p:cNvSpPr>
          <p:nvPr/>
        </p:nvSpPr>
        <p:spPr bwMode="auto">
          <a:xfrm>
            <a:off x="10748894" y="2598464"/>
            <a:ext cx="992187" cy="206375"/>
          </a:xfrm>
          <a:prstGeom prst="rect">
            <a:avLst/>
          </a:prstGeom>
          <a:solidFill>
            <a:srgbClr val="BBE0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rPr>
              <a:t>CO2 DIW</a:t>
            </a:r>
          </a:p>
        </p:txBody>
      </p:sp>
      <p:cxnSp>
        <p:nvCxnSpPr>
          <p:cNvPr id="62" name="直接连接符 51"/>
          <p:cNvCxnSpPr>
            <a:cxnSpLocks noChangeShapeType="1"/>
          </p:cNvCxnSpPr>
          <p:nvPr/>
        </p:nvCxnSpPr>
        <p:spPr bwMode="auto">
          <a:xfrm>
            <a:off x="7297868" y="3754272"/>
            <a:ext cx="0" cy="457200"/>
          </a:xfrm>
          <a:prstGeom prst="line">
            <a:avLst/>
          </a:prstGeom>
          <a:noFill/>
          <a:ln w="28575" algn="ctr">
            <a:solidFill>
              <a:srgbClr val="8064A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直接连接符 52"/>
          <p:cNvCxnSpPr>
            <a:cxnSpLocks noChangeShapeType="1"/>
          </p:cNvCxnSpPr>
          <p:nvPr/>
        </p:nvCxnSpPr>
        <p:spPr bwMode="auto">
          <a:xfrm flipH="1">
            <a:off x="7297869" y="3330410"/>
            <a:ext cx="655636" cy="423862"/>
          </a:xfrm>
          <a:prstGeom prst="line">
            <a:avLst/>
          </a:prstGeom>
          <a:noFill/>
          <a:ln w="28575" algn="ctr">
            <a:solidFill>
              <a:srgbClr val="8064A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直接连接符 53"/>
          <p:cNvCxnSpPr>
            <a:cxnSpLocks noChangeShapeType="1"/>
          </p:cNvCxnSpPr>
          <p:nvPr/>
        </p:nvCxnSpPr>
        <p:spPr bwMode="auto">
          <a:xfrm>
            <a:off x="10416512" y="3763797"/>
            <a:ext cx="0" cy="457200"/>
          </a:xfrm>
          <a:prstGeom prst="line">
            <a:avLst/>
          </a:prstGeom>
          <a:noFill/>
          <a:ln w="28575" algn="ctr">
            <a:solidFill>
              <a:srgbClr val="8064A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直接连接符 54"/>
          <p:cNvCxnSpPr>
            <a:cxnSpLocks noChangeShapeType="1"/>
          </p:cNvCxnSpPr>
          <p:nvPr/>
        </p:nvCxnSpPr>
        <p:spPr bwMode="auto">
          <a:xfrm>
            <a:off x="9834693" y="3330410"/>
            <a:ext cx="602281" cy="433387"/>
          </a:xfrm>
          <a:prstGeom prst="line">
            <a:avLst/>
          </a:prstGeom>
          <a:noFill/>
          <a:ln w="28575" algn="ctr">
            <a:solidFill>
              <a:srgbClr val="8064A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圆角矩形 65"/>
          <p:cNvSpPr/>
          <p:nvPr/>
        </p:nvSpPr>
        <p:spPr>
          <a:xfrm>
            <a:off x="7599493" y="1925472"/>
            <a:ext cx="187325" cy="862013"/>
          </a:xfrm>
          <a:prstGeom prst="roundRect">
            <a:avLst/>
          </a:prstGeom>
          <a:solidFill>
            <a:srgbClr val="000000">
              <a:lumMod val="95000"/>
              <a:lumOff val="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</a:endParaRPr>
          </a:p>
        </p:txBody>
      </p:sp>
      <p:sp>
        <p:nvSpPr>
          <p:cNvPr id="67" name="圆角矩形 66"/>
          <p:cNvSpPr/>
          <p:nvPr/>
        </p:nvSpPr>
        <p:spPr>
          <a:xfrm>
            <a:off x="9877556" y="2192490"/>
            <a:ext cx="180975" cy="661987"/>
          </a:xfrm>
          <a:prstGeom prst="roundRect">
            <a:avLst/>
          </a:prstGeom>
          <a:solidFill>
            <a:srgbClr val="000000">
              <a:lumMod val="95000"/>
              <a:lumOff val="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</a:endParaRPr>
          </a:p>
        </p:txBody>
      </p:sp>
      <p:sp>
        <p:nvSpPr>
          <p:cNvPr id="68" name="Text Box 82"/>
          <p:cNvSpPr txBox="1">
            <a:spLocks noChangeArrowheads="1"/>
          </p:cNvSpPr>
          <p:nvPr/>
        </p:nvSpPr>
        <p:spPr bwMode="auto">
          <a:xfrm>
            <a:off x="5545268" y="2820598"/>
            <a:ext cx="1371600" cy="2762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rPr>
              <a:t>Fix</a:t>
            </a:r>
            <a:r>
              <a:rPr kumimoji="0" lang="en-US" altLang="zh-CN" sz="12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rPr>
              <a:t>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rPr>
              <a:t>DIW 1&amp; 2</a:t>
            </a:r>
          </a:p>
        </p:txBody>
      </p:sp>
      <p:sp>
        <p:nvSpPr>
          <p:cNvPr id="69" name="Text Box 82"/>
          <p:cNvSpPr txBox="1">
            <a:spLocks noChangeArrowheads="1"/>
          </p:cNvSpPr>
          <p:nvPr/>
        </p:nvSpPr>
        <p:spPr bwMode="auto">
          <a:xfrm>
            <a:off x="6231068" y="4787734"/>
            <a:ext cx="954087" cy="461665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kern="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en-US" altLang="zh-CN" dirty="0" smtClean="0"/>
              <a:t>Common </a:t>
            </a:r>
          </a:p>
          <a:p>
            <a:r>
              <a:rPr lang="en-US" altLang="zh-CN" dirty="0" smtClean="0"/>
              <a:t>Drain</a:t>
            </a:r>
            <a:endParaRPr lang="en-US" altLang="zh-CN" dirty="0"/>
          </a:p>
        </p:txBody>
      </p:sp>
      <p:sp>
        <p:nvSpPr>
          <p:cNvPr id="70" name="矩形 69"/>
          <p:cNvSpPr/>
          <p:nvPr/>
        </p:nvSpPr>
        <p:spPr>
          <a:xfrm>
            <a:off x="7069268" y="1819110"/>
            <a:ext cx="3551107" cy="2405062"/>
          </a:xfrm>
          <a:prstGeom prst="rect">
            <a:avLst/>
          </a:prstGeom>
          <a:noFill/>
          <a:ln w="2540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</a:ln>
          <a:effectLst/>
        </p:spPr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</a:endParaRPr>
          </a:p>
        </p:txBody>
      </p:sp>
      <p:sp>
        <p:nvSpPr>
          <p:cNvPr id="71" name="Text Box 82"/>
          <p:cNvSpPr txBox="1">
            <a:spLocks noChangeArrowheads="1"/>
          </p:cNvSpPr>
          <p:nvPr/>
        </p:nvSpPr>
        <p:spPr bwMode="auto">
          <a:xfrm>
            <a:off x="8248052" y="4449901"/>
            <a:ext cx="161204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50" kern="0" dirty="0" smtClean="0">
                <a:solidFill>
                  <a:srgbClr val="0000FF"/>
                </a:solidFill>
                <a:latin typeface="Arial"/>
                <a:ea typeface="宋体"/>
              </a:rPr>
              <a:t>Backside Nozzle: N2</a:t>
            </a:r>
          </a:p>
        </p:txBody>
      </p:sp>
      <p:sp>
        <p:nvSpPr>
          <p:cNvPr id="72" name="Text Box 82"/>
          <p:cNvSpPr txBox="1">
            <a:spLocks noChangeArrowheads="1"/>
          </p:cNvSpPr>
          <p:nvPr/>
        </p:nvSpPr>
        <p:spPr bwMode="auto">
          <a:xfrm>
            <a:off x="6231068" y="3154040"/>
            <a:ext cx="609600" cy="46166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</a:rPr>
              <a:t>SW3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dirty="0" smtClean="0">
                <a:solidFill>
                  <a:srgbClr val="000000"/>
                </a:solidFill>
              </a:rPr>
              <a:t>N2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</a:endParaRPr>
          </a:p>
        </p:txBody>
      </p:sp>
      <p:sp>
        <p:nvSpPr>
          <p:cNvPr id="73" name="Line 34"/>
          <p:cNvSpPr>
            <a:spLocks noChangeShapeType="1"/>
          </p:cNvSpPr>
          <p:nvPr/>
        </p:nvSpPr>
        <p:spPr bwMode="auto">
          <a:xfrm flipV="1">
            <a:off x="6880356" y="3358454"/>
            <a:ext cx="1274762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Line 18"/>
          <p:cNvSpPr>
            <a:spLocks noChangeShapeType="1"/>
          </p:cNvSpPr>
          <p:nvPr/>
        </p:nvSpPr>
        <p:spPr bwMode="auto">
          <a:xfrm flipH="1">
            <a:off x="8155118" y="3384872"/>
            <a:ext cx="0" cy="19795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5" name="Text Box 82"/>
          <p:cNvSpPr txBox="1">
            <a:spLocks noChangeArrowheads="1"/>
          </p:cNvSpPr>
          <p:nvPr/>
        </p:nvSpPr>
        <p:spPr bwMode="auto">
          <a:xfrm>
            <a:off x="5715331" y="2154907"/>
            <a:ext cx="1125338" cy="461665"/>
          </a:xfrm>
          <a:prstGeom prst="rect">
            <a:avLst/>
          </a:prstGeom>
          <a:solidFill>
            <a:srgbClr val="CC6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dirty="0" smtClean="0">
                <a:solidFill>
                  <a:srgbClr val="000000"/>
                </a:solidFill>
              </a:rPr>
              <a:t>Backside Brush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</a:endParaRPr>
          </a:p>
        </p:txBody>
      </p:sp>
      <p:sp>
        <p:nvSpPr>
          <p:cNvPr id="77" name="Line 34"/>
          <p:cNvSpPr>
            <a:spLocks noChangeShapeType="1"/>
          </p:cNvSpPr>
          <p:nvPr/>
        </p:nvSpPr>
        <p:spPr bwMode="auto">
          <a:xfrm flipH="1">
            <a:off x="6880356" y="2218936"/>
            <a:ext cx="196850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8" name="Text Box 82"/>
          <p:cNvSpPr txBox="1">
            <a:spLocks noChangeArrowheads="1"/>
          </p:cNvSpPr>
          <p:nvPr/>
        </p:nvSpPr>
        <p:spPr bwMode="auto">
          <a:xfrm>
            <a:off x="5586344" y="1853608"/>
            <a:ext cx="1494167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b="1">
                <a:solidFill>
                  <a:schemeClr val="accent2"/>
                </a:solidFill>
                <a:latin typeface="Arial" charset="0"/>
                <a:ea typeface="宋体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noProof="0" dirty="0" smtClean="0">
                <a:solidFill>
                  <a:schemeClr val="tx1"/>
                </a:solidFill>
              </a:rPr>
              <a:t>SW1</a:t>
            </a:r>
            <a:endParaRPr kumimoji="0" lang="en-US" altLang="zh-CN" sz="12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宋体" charset="-122"/>
            </a:endParaRPr>
          </a:p>
        </p:txBody>
      </p:sp>
      <p:sp>
        <p:nvSpPr>
          <p:cNvPr id="79" name="Line 18"/>
          <p:cNvSpPr>
            <a:spLocks noChangeShapeType="1"/>
          </p:cNvSpPr>
          <p:nvPr/>
        </p:nvSpPr>
        <p:spPr bwMode="auto">
          <a:xfrm flipH="1">
            <a:off x="8831392" y="2218936"/>
            <a:ext cx="0" cy="125911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0" name="Line 18"/>
          <p:cNvSpPr>
            <a:spLocks noChangeShapeType="1"/>
          </p:cNvSpPr>
          <p:nvPr/>
        </p:nvSpPr>
        <p:spPr bwMode="auto">
          <a:xfrm flipV="1">
            <a:off x="8701218" y="3738397"/>
            <a:ext cx="0" cy="7239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1" name="Line 18"/>
          <p:cNvSpPr>
            <a:spLocks noChangeShapeType="1"/>
          </p:cNvSpPr>
          <p:nvPr/>
        </p:nvSpPr>
        <p:spPr bwMode="auto">
          <a:xfrm flipV="1">
            <a:off x="8869493" y="3738397"/>
            <a:ext cx="0" cy="7239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6" name="下箭头 34"/>
          <p:cNvSpPr>
            <a:spLocks noChangeArrowheads="1"/>
          </p:cNvSpPr>
          <p:nvPr/>
        </p:nvSpPr>
        <p:spPr bwMode="auto">
          <a:xfrm>
            <a:off x="7775506" y="4244586"/>
            <a:ext cx="366712" cy="1301444"/>
          </a:xfrm>
          <a:prstGeom prst="downArrow">
            <a:avLst>
              <a:gd name="adj1" fmla="val 50000"/>
              <a:gd name="adj2" fmla="val 50040"/>
            </a:avLst>
          </a:prstGeom>
          <a:noFill/>
          <a:ln w="28575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7" name="灯片编号占位符 1"/>
          <p:cNvSpPr txBox="1">
            <a:spLocks/>
          </p:cNvSpPr>
          <p:nvPr/>
        </p:nvSpPr>
        <p:spPr>
          <a:xfrm>
            <a:off x="-106976" y="6624320"/>
            <a:ext cx="646207" cy="233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CD8FF39-EFE1-4C35-8DCA-C42ED030739B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22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CD8FF39-EFE1-4C35-8DCA-C42ED030739B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5" name="文本框 5">
            <a:extLst>
              <a:ext uri="{FF2B5EF4-FFF2-40B4-BE49-F238E27FC236}">
                <a16:creationId xmlns="" xmlns:a16="http://schemas.microsoft.com/office/drawing/2014/main" id="{F1C3EC0D-496E-4A1B-9AA6-9FAE6CBA6B3B}"/>
              </a:ext>
            </a:extLst>
          </p:cNvPr>
          <p:cNvSpPr txBox="1"/>
          <p:nvPr/>
        </p:nvSpPr>
        <p:spPr>
          <a:xfrm>
            <a:off x="475730" y="221489"/>
            <a:ext cx="11716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Backside </a:t>
            </a: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Clean + DSP Clean </a:t>
            </a:r>
            <a:endParaRPr lang="en-US" altLang="zh-CN" sz="28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75B30F85-5743-4224-A7ED-B85E92E60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2159" y="871339"/>
            <a:ext cx="6891985" cy="5066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600" b="1" dirty="0"/>
              <a:t>Process Application</a:t>
            </a:r>
            <a:r>
              <a:rPr lang="en-US" altLang="zh-CN" sz="1600" dirty="0"/>
              <a:t>: </a:t>
            </a:r>
            <a:r>
              <a:rPr lang="en-US" altLang="zh-CN" sz="1600" dirty="0" smtClean="0"/>
              <a:t>Backside Clean + DSP Clean</a:t>
            </a:r>
            <a:endParaRPr lang="en-US" altLang="zh-CN" sz="1600" dirty="0"/>
          </a:p>
          <a:p>
            <a:r>
              <a:rPr lang="en-US" altLang="zh-CN" sz="1600" b="1" dirty="0"/>
              <a:t>Chamber Count: </a:t>
            </a:r>
            <a:r>
              <a:rPr lang="en-US" altLang="zh-CN" sz="1600" dirty="0"/>
              <a:t>4ea</a:t>
            </a:r>
          </a:p>
          <a:p>
            <a:r>
              <a:rPr lang="en-US" altLang="zh-CN" sz="1600" b="1" dirty="0" smtClean="0"/>
              <a:t>Robots</a:t>
            </a:r>
            <a:r>
              <a:rPr lang="en-US" altLang="zh-CN" sz="1600" dirty="0" smtClean="0"/>
              <a:t>: </a:t>
            </a:r>
            <a:r>
              <a:rPr lang="en-US" altLang="zh-CN" sz="1600" dirty="0"/>
              <a:t>One robot with two arms </a:t>
            </a:r>
          </a:p>
          <a:p>
            <a:r>
              <a:rPr lang="en-US" altLang="zh-CN" sz="1600" b="1" dirty="0"/>
              <a:t>Chuck: </a:t>
            </a:r>
            <a:r>
              <a:rPr lang="en-US" altLang="zh-CN" sz="1600" b="1" dirty="0" smtClean="0">
                <a:solidFill>
                  <a:srgbClr val="FF0000"/>
                </a:solidFill>
              </a:rPr>
              <a:t>Bernoulli chuck</a:t>
            </a:r>
            <a:endParaRPr lang="en-US" altLang="zh-CN" sz="1600" b="1" dirty="0">
              <a:solidFill>
                <a:srgbClr val="FF0000"/>
              </a:solidFill>
            </a:endParaRPr>
          </a:p>
          <a:p>
            <a:r>
              <a:rPr lang="en-US" altLang="zh-CN" sz="1600" b="1" dirty="0" smtClean="0"/>
              <a:t>Dry </a:t>
            </a:r>
            <a:r>
              <a:rPr lang="en-US" altLang="zh-CN" sz="1600" b="1" dirty="0"/>
              <a:t>Method</a:t>
            </a:r>
            <a:r>
              <a:rPr lang="en-US" altLang="zh-CN" sz="1600" dirty="0"/>
              <a:t>: Spin dry; N2 spin </a:t>
            </a:r>
            <a:r>
              <a:rPr lang="en-US" altLang="zh-CN" sz="1600" dirty="0" smtClean="0"/>
              <a:t>dry</a:t>
            </a:r>
            <a:endParaRPr lang="en-US" altLang="zh-CN" sz="1600" dirty="0"/>
          </a:p>
          <a:p>
            <a:r>
              <a:rPr lang="en-US" altLang="zh-CN" sz="1600" b="1" dirty="0"/>
              <a:t>Chemical </a:t>
            </a:r>
            <a:r>
              <a:rPr lang="en-US" altLang="zh-CN" sz="1600" b="1" dirty="0" smtClean="0"/>
              <a:t>Configuration:</a:t>
            </a:r>
          </a:p>
          <a:p>
            <a:endParaRPr lang="en-US" altLang="zh-CN" sz="1600" b="1" dirty="0" smtClean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endParaRPr lang="en-US" altLang="zh-CN" sz="1600" b="1" dirty="0"/>
          </a:p>
          <a:p>
            <a:r>
              <a:rPr lang="en-US" altLang="zh-CN" sz="1600" b="1" dirty="0" smtClean="0"/>
              <a:t>Particle</a:t>
            </a:r>
            <a:r>
              <a:rPr lang="en-US" altLang="zh-CN" sz="1600" b="1" dirty="0"/>
              <a:t>:</a:t>
            </a:r>
          </a:p>
          <a:p>
            <a:pPr lvl="1"/>
            <a:r>
              <a:rPr lang="en-US" altLang="zh-CN" sz="1600" dirty="0">
                <a:latin typeface="+mj-lt"/>
              </a:rPr>
              <a:t>Wafer front </a:t>
            </a:r>
            <a:r>
              <a:rPr lang="en-US" altLang="zh-CN" sz="1600" dirty="0" smtClean="0">
                <a:latin typeface="+mj-lt"/>
              </a:rPr>
              <a:t>side: 0.12um </a:t>
            </a:r>
            <a:r>
              <a:rPr lang="en-US" altLang="zh-CN" sz="1600" dirty="0">
                <a:latin typeface="+mj-lt"/>
              </a:rPr>
              <a:t>≤ 5ea; 0.060um≤ 20ea ;0.040um ≤ 40ea</a:t>
            </a:r>
          </a:p>
          <a:p>
            <a:r>
              <a:rPr lang="en-US" altLang="zh-CN" sz="1600" b="1" dirty="0" smtClean="0"/>
              <a:t>Metal contamination (ICPMS): </a:t>
            </a:r>
            <a:r>
              <a:rPr lang="en-US" altLang="zh-CN" sz="1600" dirty="0" smtClean="0"/>
              <a:t>≦</a:t>
            </a:r>
            <a:r>
              <a:rPr lang="en-US" altLang="zh-CN" sz="1600" dirty="0"/>
              <a:t>1E+10 (atoms/cm2)</a:t>
            </a:r>
          </a:p>
          <a:p>
            <a:endParaRPr lang="en-US" altLang="zh-CN" sz="1600" dirty="0" smtClean="0"/>
          </a:p>
          <a:p>
            <a:r>
              <a:rPr lang="en-US" altLang="zh-CN" sz="1600" b="1" dirty="0" smtClean="0"/>
              <a:t>Etch </a:t>
            </a:r>
            <a:r>
              <a:rPr lang="en-US" altLang="zh-CN" sz="1600" b="1" dirty="0"/>
              <a:t>Rate Uniformity(%):  </a:t>
            </a:r>
            <a:r>
              <a:rPr lang="en-US" altLang="zh-CN" sz="1600" dirty="0"/>
              <a:t>&lt;3%, </a:t>
            </a:r>
            <a:r>
              <a:rPr lang="en-US" altLang="zh-CN" sz="1600" dirty="0" smtClean="0"/>
              <a:t>TOX</a:t>
            </a:r>
          </a:p>
          <a:p>
            <a:endParaRPr lang="en-US" altLang="zh-CN" sz="1600" dirty="0"/>
          </a:p>
        </p:txBody>
      </p:sp>
      <p:sp>
        <p:nvSpPr>
          <p:cNvPr id="8" name="矩形 7"/>
          <p:cNvSpPr/>
          <p:nvPr/>
        </p:nvSpPr>
        <p:spPr>
          <a:xfrm>
            <a:off x="1057101" y="6174429"/>
            <a:ext cx="33210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W*L*H=2580mm*2460mm*2410mm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xmlns="" id="{40D44DB1-CA51-4701-9150-FF612AEDD8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693561"/>
              </p:ext>
            </p:extLst>
          </p:nvPr>
        </p:nvGraphicFramePr>
        <p:xfrm>
          <a:off x="5988349" y="2682637"/>
          <a:ext cx="5022952" cy="1419914"/>
        </p:xfrm>
        <a:graphic>
          <a:graphicData uri="http://schemas.openxmlformats.org/drawingml/2006/table">
            <a:tbl>
              <a:tblPr/>
              <a:tblGrid>
                <a:gridCol w="951537">
                  <a:extLst>
                    <a:ext uri="{9D8B030D-6E8A-4147-A177-3AD203B41FA5}">
                      <a16:colId xmlns:a16="http://schemas.microsoft.com/office/drawing/2014/main" xmlns="" val="368630891"/>
                    </a:ext>
                  </a:extLst>
                </a:gridCol>
                <a:gridCol w="383064">
                  <a:extLst>
                    <a:ext uri="{9D8B030D-6E8A-4147-A177-3AD203B41FA5}">
                      <a16:colId xmlns:a16="http://schemas.microsoft.com/office/drawing/2014/main" xmlns="" val="4243367418"/>
                    </a:ext>
                  </a:extLst>
                </a:gridCol>
                <a:gridCol w="340311">
                  <a:extLst>
                    <a:ext uri="{9D8B030D-6E8A-4147-A177-3AD203B41FA5}">
                      <a16:colId xmlns:a16="http://schemas.microsoft.com/office/drawing/2014/main" xmlns="" val="3570455634"/>
                    </a:ext>
                  </a:extLst>
                </a:gridCol>
                <a:gridCol w="1357478">
                  <a:extLst>
                    <a:ext uri="{9D8B030D-6E8A-4147-A177-3AD203B41FA5}">
                      <a16:colId xmlns:a16="http://schemas.microsoft.com/office/drawing/2014/main" xmlns="" val="1642783598"/>
                    </a:ext>
                  </a:extLst>
                </a:gridCol>
                <a:gridCol w="937693">
                  <a:extLst>
                    <a:ext uri="{9D8B030D-6E8A-4147-A177-3AD203B41FA5}">
                      <a16:colId xmlns:a16="http://schemas.microsoft.com/office/drawing/2014/main" xmlns="" val="305452776"/>
                    </a:ext>
                  </a:extLst>
                </a:gridCol>
                <a:gridCol w="1052869">
                  <a:extLst>
                    <a:ext uri="{9D8B030D-6E8A-4147-A177-3AD203B41FA5}">
                      <a16:colId xmlns:a16="http://schemas.microsoft.com/office/drawing/2014/main" xmlns="" val="820131176"/>
                    </a:ext>
                  </a:extLst>
                </a:gridCol>
              </a:tblGrid>
              <a:tr h="4101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Chemical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Front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Back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Temp.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Conc.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Reclaim/to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6614126"/>
                  </a:ext>
                </a:extLst>
              </a:tr>
              <a:tr h="5048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HNO3/HF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R.T~30</a:t>
                      </a:r>
                      <a:r>
                        <a:rPr lang="zh-CN" altLang="en-US" sz="1200" dirty="0" smtClean="0"/>
                        <a:t>℃</a:t>
                      </a:r>
                      <a:r>
                        <a:rPr lang="en-US" altLang="zh-CN" sz="1200" dirty="0" smtClean="0"/>
                        <a:t>, 23±0.5</a:t>
                      </a:r>
                      <a:endParaRPr lang="zh-CN" altLang="en-US" sz="1200" dirty="0" smtClean="0"/>
                    </a:p>
                  </a:txBody>
                  <a:tcPr marL="48004" marR="48004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HF:HNO3=</a:t>
                      </a:r>
                      <a:r>
                        <a:rPr lang="en-US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1:10 -1:100</a:t>
                      </a:r>
                      <a:endParaRPr lang="en-US" altLang="zh-CN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00" marR="4800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Reclaim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61760284"/>
                  </a:ext>
                </a:extLst>
              </a:tr>
              <a:tr h="2524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CO2_DIW/DIW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0.2M</a:t>
                      </a:r>
                      <a:r>
                        <a:rPr lang="el-G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Ω*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cm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to Drain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61034036"/>
                  </a:ext>
                </a:extLst>
              </a:tr>
              <a:tr h="2524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DSP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R.T~30</a:t>
                      </a:r>
                      <a:r>
                        <a:rPr lang="zh-CN" altLang="en-US" sz="1100" dirty="0" smtClean="0"/>
                        <a:t>℃</a:t>
                      </a:r>
                      <a:r>
                        <a:rPr lang="en-US" altLang="zh-CN" sz="1100" dirty="0" smtClean="0"/>
                        <a:t>, 23±0.5</a:t>
                      </a:r>
                      <a:endParaRPr lang="zh-CN" altLang="en-US" sz="1100" dirty="0" smtClean="0"/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Reclaim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1" t="8975" r="9926"/>
          <a:stretch/>
        </p:blipFill>
        <p:spPr bwMode="auto">
          <a:xfrm>
            <a:off x="346520" y="1283915"/>
            <a:ext cx="4473957" cy="4240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171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图片 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382" y="1640731"/>
            <a:ext cx="3840480" cy="4198620"/>
          </a:xfrm>
          <a:prstGeom prst="rect">
            <a:avLst/>
          </a:prstGeom>
        </p:spPr>
      </p:pic>
      <p:sp>
        <p:nvSpPr>
          <p:cNvPr id="64" name="文本框 41">
            <a:extLst>
              <a:ext uri="{FF2B5EF4-FFF2-40B4-BE49-F238E27FC236}">
                <a16:creationId xmlns="" xmlns:a16="http://schemas.microsoft.com/office/drawing/2014/main" id="{25B8AB0C-1085-421C-81BC-188F22D67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9696" y="3693487"/>
            <a:ext cx="48167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050" kern="0" dirty="0" smtClean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 Inner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Shroud </a:t>
            </a: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up, liquid flow into the inner tray, </a:t>
            </a:r>
            <a:r>
              <a:rPr lang="en-US" altLang="en-US" sz="1050" kern="0" dirty="0" smtClean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for </a:t>
            </a:r>
            <a:r>
              <a:rPr lang="en-US" altLang="en-US" sz="1050" kern="0" dirty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HNO3/HF reclaim </a:t>
            </a:r>
            <a:r>
              <a:rPr lang="en-US" altLang="en-US" sz="1050" kern="0" dirty="0" smtClean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and </a:t>
            </a:r>
            <a:r>
              <a:rPr lang="en-US" altLang="en-US" sz="1050" kern="0" dirty="0"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HNO3/HF drain</a:t>
            </a:r>
            <a:endParaRPr kumimoji="0" lang="zh-CN" altLang="en-US" sz="105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1" name="组合 110">
            <a:extLst>
              <a:ext uri="{FF2B5EF4-FFF2-40B4-BE49-F238E27FC236}">
                <a16:creationId xmlns="" xmlns:a16="http://schemas.microsoft.com/office/drawing/2014/main" id="{C165F37C-C9E4-4322-975C-DDCDE7967DC6}"/>
              </a:ext>
            </a:extLst>
          </p:cNvPr>
          <p:cNvGrpSpPr/>
          <p:nvPr/>
        </p:nvGrpSpPr>
        <p:grpSpPr>
          <a:xfrm>
            <a:off x="7522990" y="1820791"/>
            <a:ext cx="3230563" cy="1296630"/>
            <a:chOff x="4475956" y="2520614"/>
            <a:chExt cx="3230563" cy="1296630"/>
          </a:xfrm>
        </p:grpSpPr>
        <p:grpSp>
          <p:nvGrpSpPr>
            <p:cNvPr id="112" name="组合 111">
              <a:extLst>
                <a:ext uri="{FF2B5EF4-FFF2-40B4-BE49-F238E27FC236}">
                  <a16:creationId xmlns="" xmlns:a16="http://schemas.microsoft.com/office/drawing/2014/main" id="{A3DF42F7-726A-4A51-9C33-14D9521E2042}"/>
                </a:ext>
              </a:extLst>
            </p:cNvPr>
            <p:cNvGrpSpPr/>
            <p:nvPr/>
          </p:nvGrpSpPr>
          <p:grpSpPr>
            <a:xfrm>
              <a:off x="4475956" y="2520614"/>
              <a:ext cx="3230563" cy="1279188"/>
              <a:chOff x="5512755" y="2764016"/>
              <a:chExt cx="3230563" cy="1279188"/>
            </a:xfrm>
          </p:grpSpPr>
          <p:grpSp>
            <p:nvGrpSpPr>
              <p:cNvPr id="121" name="组合 120">
                <a:extLst>
                  <a:ext uri="{FF2B5EF4-FFF2-40B4-BE49-F238E27FC236}">
                    <a16:creationId xmlns="" xmlns:a16="http://schemas.microsoft.com/office/drawing/2014/main" id="{ABEF97FE-29DE-496B-BA58-F4769640ED17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24" name="直接连接符 123">
                  <a:extLst>
                    <a:ext uri="{FF2B5EF4-FFF2-40B4-BE49-F238E27FC236}">
                      <a16:creationId xmlns="" xmlns:a16="http://schemas.microsoft.com/office/drawing/2014/main" id="{99219C05-FDDE-4674-AB9E-FBCA242CBE6A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5" name="直接连接符 124">
                  <a:extLst>
                    <a:ext uri="{FF2B5EF4-FFF2-40B4-BE49-F238E27FC236}">
                      <a16:creationId xmlns="" xmlns:a16="http://schemas.microsoft.com/office/drawing/2014/main" id="{AFD0A28B-7B79-4854-929E-C2E25ACF517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0" name="直接连接符 129">
                  <a:extLst>
                    <a:ext uri="{FF2B5EF4-FFF2-40B4-BE49-F238E27FC236}">
                      <a16:creationId xmlns="" xmlns:a16="http://schemas.microsoft.com/office/drawing/2014/main" id="{D675E713-297A-4BE8-96D9-AB98909EDA80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1" name="直接连接符 130">
                  <a:extLst>
                    <a:ext uri="{FF2B5EF4-FFF2-40B4-BE49-F238E27FC236}">
                      <a16:creationId xmlns="" xmlns:a16="http://schemas.microsoft.com/office/drawing/2014/main" id="{9C4F4AE7-58FA-4AE2-9A09-10E5214D2CE5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2" name="矩形 104">
                  <a:extLst>
                    <a:ext uri="{FF2B5EF4-FFF2-40B4-BE49-F238E27FC236}">
                      <a16:creationId xmlns="" xmlns:a16="http://schemas.microsoft.com/office/drawing/2014/main" id="{28740B07-84AE-4279-9B4F-1572425444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3" name="Line 12">
                  <a:extLst>
                    <a:ext uri="{FF2B5EF4-FFF2-40B4-BE49-F238E27FC236}">
                      <a16:creationId xmlns="" xmlns:a16="http://schemas.microsoft.com/office/drawing/2014/main" id="{562769B0-1809-4A2D-A6CE-BDCD35DB037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34" name="矩形 110">
                  <a:extLst>
                    <a:ext uri="{FF2B5EF4-FFF2-40B4-BE49-F238E27FC236}">
                      <a16:creationId xmlns="" xmlns:a16="http://schemas.microsoft.com/office/drawing/2014/main" id="{C046D323-5640-4749-840D-D66EB7385D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="" xmlns:a16="http://schemas.microsoft.com/office/drawing/2014/main" id="{FC39BC97-61CA-4A31-8FB3-65A6F7BE3915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</p:grpSp>
          <p:sp>
            <p:nvSpPr>
              <p:cNvPr id="122" name="Line 18">
                <a:extLst>
                  <a:ext uri="{FF2B5EF4-FFF2-40B4-BE49-F238E27FC236}">
                    <a16:creationId xmlns="" xmlns:a16="http://schemas.microsoft.com/office/drawing/2014/main" id="{E2CD5640-5C06-4B24-83A8-0B3FB28E36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23" name="Line 18">
                <a:extLst>
                  <a:ext uri="{FF2B5EF4-FFF2-40B4-BE49-F238E27FC236}">
                    <a16:creationId xmlns="" xmlns:a16="http://schemas.microsoft.com/office/drawing/2014/main" id="{F20E1A24-33EC-4FBD-86B1-9DA50A1D29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20" name="文本框 54">
              <a:extLst>
                <a:ext uri="{FF2B5EF4-FFF2-40B4-BE49-F238E27FC236}">
                  <a16:creationId xmlns="" xmlns:a16="http://schemas.microsoft.com/office/drawing/2014/main" id="{BE5EFD0A-C1F4-45D0-8C26-5AFA132B03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1875" y="3540245"/>
              <a:ext cx="92845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Inner</a:t>
              </a:r>
              <a:r>
                <a:rPr kumimoji="0" lang="en-US" altLang="zh-CN" sz="1200" b="1" i="0" u="none" strike="noStrike" kern="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 </a:t>
              </a: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Tray</a:t>
              </a:r>
              <a:endPara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84" name="组合 183">
            <a:extLst>
              <a:ext uri="{FF2B5EF4-FFF2-40B4-BE49-F238E27FC236}">
                <a16:creationId xmlns="" xmlns:a16="http://schemas.microsoft.com/office/drawing/2014/main" id="{C42F8A9F-4CA8-42B2-AC54-00D68AA4E2D1}"/>
              </a:ext>
            </a:extLst>
          </p:cNvPr>
          <p:cNvGrpSpPr/>
          <p:nvPr/>
        </p:nvGrpSpPr>
        <p:grpSpPr>
          <a:xfrm>
            <a:off x="7541932" y="4189177"/>
            <a:ext cx="3661874" cy="1816650"/>
            <a:chOff x="7558799" y="4618307"/>
            <a:chExt cx="3661874" cy="1816650"/>
          </a:xfrm>
        </p:grpSpPr>
        <p:grpSp>
          <p:nvGrpSpPr>
            <p:cNvPr id="151" name="组合 150">
              <a:extLst>
                <a:ext uri="{FF2B5EF4-FFF2-40B4-BE49-F238E27FC236}">
                  <a16:creationId xmlns="" xmlns:a16="http://schemas.microsoft.com/office/drawing/2014/main" id="{22F7606B-7C40-4AD9-AB3B-EA3B9EA0416A}"/>
                </a:ext>
              </a:extLst>
            </p:cNvPr>
            <p:cNvGrpSpPr/>
            <p:nvPr/>
          </p:nvGrpSpPr>
          <p:grpSpPr>
            <a:xfrm>
              <a:off x="7558799" y="4618307"/>
              <a:ext cx="3230563" cy="1279188"/>
              <a:chOff x="5512755" y="2764016"/>
              <a:chExt cx="3230563" cy="1279188"/>
            </a:xfrm>
          </p:grpSpPr>
          <p:grpSp>
            <p:nvGrpSpPr>
              <p:cNvPr id="152" name="组合 151">
                <a:extLst>
                  <a:ext uri="{FF2B5EF4-FFF2-40B4-BE49-F238E27FC236}">
                    <a16:creationId xmlns="" xmlns:a16="http://schemas.microsoft.com/office/drawing/2014/main" id="{FD337799-B720-4542-A982-9B538CFFA2D0}"/>
                  </a:ext>
                </a:extLst>
              </p:cNvPr>
              <p:cNvGrpSpPr/>
              <p:nvPr/>
            </p:nvGrpSpPr>
            <p:grpSpPr>
              <a:xfrm>
                <a:off x="5512755" y="2764016"/>
                <a:ext cx="3230563" cy="1015663"/>
                <a:chOff x="1257300" y="2772112"/>
                <a:chExt cx="3230563" cy="1015663"/>
              </a:xfrm>
            </p:grpSpPr>
            <p:cxnSp>
              <p:nvCxnSpPr>
                <p:cNvPr id="155" name="直接连接符 154">
                  <a:extLst>
                    <a:ext uri="{FF2B5EF4-FFF2-40B4-BE49-F238E27FC236}">
                      <a16:creationId xmlns="" xmlns:a16="http://schemas.microsoft.com/office/drawing/2014/main" id="{AD5249B7-00F5-4138-A474-43B3BB534C15}"/>
                    </a:ext>
                  </a:extLst>
                </p:cNvPr>
                <p:cNvCxnSpPr/>
                <p:nvPr/>
              </p:nvCxnSpPr>
              <p:spPr bwMode="auto">
                <a:xfrm>
                  <a:off x="157162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6" name="直接连接符 155">
                  <a:extLst>
                    <a:ext uri="{FF2B5EF4-FFF2-40B4-BE49-F238E27FC236}">
                      <a16:creationId xmlns="" xmlns:a16="http://schemas.microsoft.com/office/drawing/2014/main" id="{E6419BF7-7AF6-46AD-8384-E5062622199A}"/>
                    </a:ext>
                  </a:extLst>
                </p:cNvPr>
                <p:cNvCxnSpPr/>
                <p:nvPr/>
              </p:nvCxnSpPr>
              <p:spPr bwMode="auto">
                <a:xfrm flipH="1">
                  <a:off x="1571625" y="3065463"/>
                  <a:ext cx="393700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7" name="直接连接符 156">
                  <a:extLst>
                    <a:ext uri="{FF2B5EF4-FFF2-40B4-BE49-F238E27FC236}">
                      <a16:creationId xmlns="" xmlns:a16="http://schemas.microsoft.com/office/drawing/2014/main" id="{F603966D-F0FB-41D9-B9FF-CA9D11F5617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835150" y="3470385"/>
                  <a:ext cx="0" cy="315801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8" name="直接连接符 157">
                  <a:extLst>
                    <a:ext uri="{FF2B5EF4-FFF2-40B4-BE49-F238E27FC236}">
                      <a16:creationId xmlns="" xmlns:a16="http://schemas.microsoft.com/office/drawing/2014/main" id="{279CA41F-D190-498E-A1EB-368390EEB847}"/>
                    </a:ext>
                  </a:extLst>
                </p:cNvPr>
                <p:cNvCxnSpPr/>
                <p:nvPr/>
              </p:nvCxnSpPr>
              <p:spPr bwMode="auto">
                <a:xfrm flipH="1">
                  <a:off x="1829388" y="3338621"/>
                  <a:ext cx="130175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="" xmlns:a16="http://schemas.microsoft.com/office/drawing/2014/main" id="{8AEC4403-02D3-4086-8B2B-BA72F989CC3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926583" y="3449438"/>
                  <a:ext cx="0" cy="332733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0" name="直接连接符 159">
                  <a:extLst>
                    <a:ext uri="{FF2B5EF4-FFF2-40B4-BE49-F238E27FC236}">
                      <a16:creationId xmlns="" xmlns:a16="http://schemas.microsoft.com/office/drawing/2014/main" id="{55DA5D9F-6881-46E1-ABE6-E8087168796A}"/>
                    </a:ext>
                  </a:extLst>
                </p:cNvPr>
                <p:cNvCxnSpPr/>
                <p:nvPr/>
              </p:nvCxnSpPr>
              <p:spPr bwMode="auto">
                <a:xfrm>
                  <a:off x="3805237" y="3324867"/>
                  <a:ext cx="131762" cy="13017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1" name="直接连接符 160">
                  <a:extLst>
                    <a:ext uri="{FF2B5EF4-FFF2-40B4-BE49-F238E27FC236}">
                      <a16:creationId xmlns="" xmlns:a16="http://schemas.microsoft.com/office/drawing/2014/main" id="{08B4F292-96F1-4205-A2D0-6DF0B1EE2EAB}"/>
                    </a:ext>
                  </a:extLst>
                </p:cNvPr>
                <p:cNvCxnSpPr/>
                <p:nvPr/>
              </p:nvCxnSpPr>
              <p:spPr bwMode="auto">
                <a:xfrm>
                  <a:off x="4156075" y="3328988"/>
                  <a:ext cx="0" cy="457200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2" name="直接连接符 161">
                  <a:extLst>
                    <a:ext uri="{FF2B5EF4-FFF2-40B4-BE49-F238E27FC236}">
                      <a16:creationId xmlns="" xmlns:a16="http://schemas.microsoft.com/office/drawing/2014/main" id="{6D400F4D-4AE7-417F-BE31-6B30B526F49F}"/>
                    </a:ext>
                  </a:extLst>
                </p:cNvPr>
                <p:cNvCxnSpPr/>
                <p:nvPr/>
              </p:nvCxnSpPr>
              <p:spPr bwMode="auto">
                <a:xfrm>
                  <a:off x="3829050" y="3065463"/>
                  <a:ext cx="327025" cy="263525"/>
                </a:xfrm>
                <a:prstGeom prst="line">
                  <a:avLst/>
                </a:prstGeom>
                <a:solidFill>
                  <a:srgbClr val="BBE0E3"/>
                </a:solidFill>
                <a:ln w="2857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3" name="矩形 104">
                  <a:extLst>
                    <a:ext uri="{FF2B5EF4-FFF2-40B4-BE49-F238E27FC236}">
                      <a16:creationId xmlns="" xmlns:a16="http://schemas.microsoft.com/office/drawing/2014/main" id="{E22F5CBC-6F9A-44F8-A1EF-4D4409A14E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V="1">
                  <a:off x="2032000" y="3262313"/>
                  <a:ext cx="1708150" cy="65087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4" name="Line 12">
                  <a:extLst>
                    <a:ext uri="{FF2B5EF4-FFF2-40B4-BE49-F238E27FC236}">
                      <a16:creationId xmlns="" xmlns:a16="http://schemas.microsoft.com/office/drawing/2014/main" id="{9CE7ACB8-112F-4A89-883B-3EBF1A1503E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043113" y="3197225"/>
                  <a:ext cx="1677987" cy="0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65" name="矩形 110">
                  <a:extLst>
                    <a:ext uri="{FF2B5EF4-FFF2-40B4-BE49-F238E27FC236}">
                      <a16:creationId xmlns="" xmlns:a16="http://schemas.microsoft.com/office/drawing/2014/main" id="{542D2AF3-99B2-4694-B026-09CB02A246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22550" y="3327400"/>
                  <a:ext cx="527050" cy="460375"/>
                </a:xfrm>
                <a:prstGeom prst="rect">
                  <a:avLst/>
                </a:prstGeom>
                <a:solidFill>
                  <a:srgbClr val="BBE0E3"/>
                </a:solidFill>
                <a:ln w="28575">
                  <a:solidFill>
                    <a:srgbClr val="000000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en-US" altLang="zh-CN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="" xmlns:a16="http://schemas.microsoft.com/office/drawing/2014/main" id="{45B6FF0E-307D-4D3E-8FC6-09DA4BBF3A70}"/>
                    </a:ext>
                  </a:extLst>
                </p:cNvPr>
                <p:cNvSpPr/>
                <p:nvPr/>
              </p:nvSpPr>
              <p:spPr>
                <a:xfrm>
                  <a:off x="1257300" y="2772112"/>
                  <a:ext cx="3230563" cy="1015663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rgbClr val="000000">
                      <a:lumMod val="95000"/>
                      <a:lumOff val="5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宋体"/>
                    <a:cs typeface="+mn-cs"/>
                  </a:endParaRPr>
                </a:p>
              </p:txBody>
            </p:sp>
            <p:sp>
              <p:nvSpPr>
                <p:cNvPr id="167" name="Arc 97">
                  <a:extLst>
                    <a:ext uri="{FF2B5EF4-FFF2-40B4-BE49-F238E27FC236}">
                      <a16:creationId xmlns="" xmlns:a16="http://schemas.microsoft.com/office/drawing/2014/main" id="{C6C3703A-FA67-445C-89FC-E4ABBBD84B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flipH="1">
                  <a:off x="1829230" y="3018424"/>
                  <a:ext cx="943107" cy="287022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00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8" name="Arc 98">
                  <a:extLst>
                    <a:ext uri="{FF2B5EF4-FFF2-40B4-BE49-F238E27FC236}">
                      <a16:creationId xmlns="" xmlns:a16="http://schemas.microsoft.com/office/drawing/2014/main" id="{07872542-576D-4A33-AD0D-36D257B0A8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83474" y="2998788"/>
                  <a:ext cx="953526" cy="299716"/>
                </a:xfrm>
                <a:custGeom>
                  <a:avLst/>
                  <a:gdLst>
                    <a:gd name="T0" fmla="*/ -1 w 31332"/>
                    <a:gd name="T1" fmla="*/ 2316 h 21600"/>
                    <a:gd name="T2" fmla="*/ 9732 w 31332"/>
                    <a:gd name="T3" fmla="*/ 0 h 21600"/>
                    <a:gd name="T4" fmla="*/ 31332 w 31332"/>
                    <a:gd name="T5" fmla="*/ 21600 h 21600"/>
                    <a:gd name="T6" fmla="*/ -1 w 31332"/>
                    <a:gd name="T7" fmla="*/ 2316 h 21600"/>
                    <a:gd name="T8" fmla="*/ 9732 w 31332"/>
                    <a:gd name="T9" fmla="*/ 0 h 21600"/>
                    <a:gd name="T10" fmla="*/ 31332 w 31332"/>
                    <a:gd name="T11" fmla="*/ 21600 h 21600"/>
                    <a:gd name="T12" fmla="*/ 9732 w 31332"/>
                    <a:gd name="T13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332" h="21600" fill="none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</a:path>
                    <a:path w="31332" h="21600" stroke="0">
                      <a:moveTo>
                        <a:pt x="-1" y="2316"/>
                      </a:moveTo>
                      <a:cubicBezTo>
                        <a:pt x="3017" y="793"/>
                        <a:pt x="6351" y="-1"/>
                        <a:pt x="9732" y="0"/>
                      </a:cubicBezTo>
                      <a:cubicBezTo>
                        <a:pt x="21661" y="0"/>
                        <a:pt x="31332" y="9670"/>
                        <a:pt x="31332" y="21600"/>
                      </a:cubicBezTo>
                      <a:lnTo>
                        <a:pt x="9732" y="21600"/>
                      </a:lnTo>
                      <a:close/>
                    </a:path>
                  </a:pathLst>
                </a:custGeom>
                <a:noFill/>
                <a:ln w="9525">
                  <a:solidFill>
                    <a:srgbClr val="FF33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marL="0" marR="0" lvl="0" indent="0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53" name="Line 18">
                <a:extLst>
                  <a:ext uri="{FF2B5EF4-FFF2-40B4-BE49-F238E27FC236}">
                    <a16:creationId xmlns="" xmlns:a16="http://schemas.microsoft.com/office/drawing/2014/main" id="{BBF4018F-7B97-491B-AD35-5ED420404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27793" y="3320891"/>
                <a:ext cx="0" cy="722313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  <p:sp>
            <p:nvSpPr>
              <p:cNvPr id="154" name="Line 18">
                <a:extLst>
                  <a:ext uri="{FF2B5EF4-FFF2-40B4-BE49-F238E27FC236}">
                    <a16:creationId xmlns="" xmlns:a16="http://schemas.microsoft.com/office/drawing/2014/main" id="{5DFDA83B-95C9-437E-AD76-8D4FE3953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238930" y="3319304"/>
                <a:ext cx="0" cy="722312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73" name="Rectangle 48">
              <a:extLst>
                <a:ext uri="{FF2B5EF4-FFF2-40B4-BE49-F238E27FC236}">
                  <a16:creationId xmlns="" xmlns:a16="http://schemas.microsoft.com/office/drawing/2014/main" id="{62096209-8777-4FEC-9252-D5426E836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2857" y="5577301"/>
              <a:ext cx="83344" cy="632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" name="箭头: 下 173">
              <a:extLst>
                <a:ext uri="{FF2B5EF4-FFF2-40B4-BE49-F238E27FC236}">
                  <a16:creationId xmlns="" xmlns:a16="http://schemas.microsoft.com/office/drawing/2014/main" id="{2B8D51A7-493F-48FF-A131-02E7E49C510F}"/>
                </a:ext>
              </a:extLst>
            </p:cNvPr>
            <p:cNvSpPr/>
            <p:nvPr/>
          </p:nvSpPr>
          <p:spPr>
            <a:xfrm>
              <a:off x="8215444" y="5356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箭头: 下 174">
              <a:extLst>
                <a:ext uri="{FF2B5EF4-FFF2-40B4-BE49-F238E27FC236}">
                  <a16:creationId xmlns="" xmlns:a16="http://schemas.microsoft.com/office/drawing/2014/main" id="{E5B13489-D8B7-4B80-9402-C896A52EDBE2}"/>
                </a:ext>
              </a:extLst>
            </p:cNvPr>
            <p:cNvSpPr/>
            <p:nvPr/>
          </p:nvSpPr>
          <p:spPr>
            <a:xfrm>
              <a:off x="10088130" y="5364575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文本框 54">
              <a:extLst>
                <a:ext uri="{FF2B5EF4-FFF2-40B4-BE49-F238E27FC236}">
                  <a16:creationId xmlns="" xmlns:a16="http://schemas.microsoft.com/office/drawing/2014/main" id="{4901A65A-1C84-40CB-BF50-79992165BD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27599" y="5650255"/>
              <a:ext cx="96212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sym typeface="宋体" panose="02010600030101010101" pitchFamily="2" charset="-122"/>
                </a:rPr>
                <a:t>Outer Tray</a:t>
              </a:r>
            </a:p>
          </p:txBody>
        </p:sp>
        <p:sp>
          <p:nvSpPr>
            <p:cNvPr id="178" name="Text Box 82">
              <a:extLst>
                <a:ext uri="{FF2B5EF4-FFF2-40B4-BE49-F238E27FC236}">
                  <a16:creationId xmlns="" xmlns:a16="http://schemas.microsoft.com/office/drawing/2014/main" id="{07EFB307-D3A5-4FC6-BE68-0476897EC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51099" y="5895907"/>
              <a:ext cx="1769574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Common Drain</a:t>
              </a:r>
            </a:p>
          </p:txBody>
        </p:sp>
        <p:cxnSp>
          <p:nvCxnSpPr>
            <p:cNvPr id="180" name="连接符: 肘形 179">
              <a:extLst>
                <a:ext uri="{FF2B5EF4-FFF2-40B4-BE49-F238E27FC236}">
                  <a16:creationId xmlns="" xmlns:a16="http://schemas.microsoft.com/office/drawing/2014/main" id="{DAA530B4-A37C-44F3-9F35-1F3F1C528712}"/>
                </a:ext>
              </a:extLst>
            </p:cNvPr>
            <p:cNvCxnSpPr>
              <a:stCxn id="173" idx="2"/>
              <a:endCxn id="178" idx="1"/>
            </p:cNvCxnSpPr>
            <p:nvPr/>
          </p:nvCxnSpPr>
          <p:spPr>
            <a:xfrm rot="16200000" flipH="1">
              <a:off x="8515906" y="5099214"/>
              <a:ext cx="393816" cy="147657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7" name="AutoShape 26">
              <a:extLst>
                <a:ext uri="{FF2B5EF4-FFF2-40B4-BE49-F238E27FC236}">
                  <a16:creationId xmlns="" xmlns:a16="http://schemas.microsoft.com/office/drawing/2014/main" id="{B88E4A7E-8414-4D58-9E81-3C642056FF62}"/>
                </a:ext>
              </a:extLst>
            </p:cNvPr>
            <p:cNvSpPr/>
            <p:nvPr/>
          </p:nvSpPr>
          <p:spPr>
            <a:xfrm rot="5400000">
              <a:off x="8534766" y="5884531"/>
              <a:ext cx="207963" cy="312737"/>
            </a:xfrm>
            <a:prstGeom prst="flowChartCollate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 sz="2000" dirty="0">
                <a:latin typeface="Arial" panose="020B0604020202020204" pitchFamily="34" charset="0"/>
              </a:endParaRPr>
            </a:p>
          </p:txBody>
        </p:sp>
        <p:cxnSp>
          <p:nvCxnSpPr>
            <p:cNvPr id="127" name="连接符: 肘形 179">
              <a:extLst>
                <a:ext uri="{FF2B5EF4-FFF2-40B4-BE49-F238E27FC236}">
                  <a16:creationId xmlns="" xmlns:a16="http://schemas.microsoft.com/office/drawing/2014/main" id="{DAA530B4-A37C-44F3-9F35-1F3F1C528712}"/>
                </a:ext>
              </a:extLst>
            </p:cNvPr>
            <p:cNvCxnSpPr/>
            <p:nvPr/>
          </p:nvCxnSpPr>
          <p:spPr>
            <a:xfrm rot="16200000" flipH="1">
              <a:off x="8520557" y="5395782"/>
              <a:ext cx="393816" cy="147657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1" name="AutoShape 26">
              <a:extLst>
                <a:ext uri="{FF2B5EF4-FFF2-40B4-BE49-F238E27FC236}">
                  <a16:creationId xmlns="" xmlns:a16="http://schemas.microsoft.com/office/drawing/2014/main" id="{B88E4A7E-8414-4D58-9E81-3C642056FF62}"/>
                </a:ext>
              </a:extLst>
            </p:cNvPr>
            <p:cNvSpPr/>
            <p:nvPr/>
          </p:nvSpPr>
          <p:spPr>
            <a:xfrm rot="5400000">
              <a:off x="8534766" y="6174607"/>
              <a:ext cx="207963" cy="312737"/>
            </a:xfrm>
            <a:prstGeom prst="flowChartCollate">
              <a:avLst/>
            </a:prstGeom>
            <a:solidFill>
              <a:schemeClr val="tx1"/>
            </a:solidFill>
            <a:ln w="2857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 sz="2000" dirty="0">
                <a:latin typeface="Arial" panose="020B0604020202020204" pitchFamily="34" charset="0"/>
              </a:endParaRPr>
            </a:p>
          </p:txBody>
        </p:sp>
      </p:grpSp>
      <p:sp>
        <p:nvSpPr>
          <p:cNvPr id="181" name="文本框 42">
            <a:extLst>
              <a:ext uri="{FF2B5EF4-FFF2-40B4-BE49-F238E27FC236}">
                <a16:creationId xmlns="" xmlns:a16="http://schemas.microsoft.com/office/drawing/2014/main" id="{E6FDA862-0412-40AF-844E-F5197F0E3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9696" y="6256493"/>
            <a:ext cx="390174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Inner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shroud </a:t>
            </a:r>
            <a:r>
              <a:rPr kumimoji="0" lang="en-US" altLang="en-US" sz="105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down, liquid flow into the outer tray, N2 dry and pre </a:t>
            </a:r>
            <a:r>
              <a:rPr kumimoji="0" lang="en-US" altLang="en-US" sz="105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宋体" panose="02010600030101010101" pitchFamily="2" charset="-122"/>
              </a:rPr>
              <a:t>and post rinse drain.</a:t>
            </a:r>
            <a:endParaRPr kumimoji="0" lang="en-US" altLang="en-US" sz="105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96812" y="2049456"/>
            <a:ext cx="2262539" cy="775568"/>
            <a:chOff x="10267018" y="2646624"/>
            <a:chExt cx="2412828" cy="827085"/>
          </a:xfrm>
        </p:grpSpPr>
        <p:cxnSp>
          <p:nvCxnSpPr>
            <p:cNvPr id="242" name="直接连接符 241">
              <a:extLst>
                <a:ext uri="{FF2B5EF4-FFF2-40B4-BE49-F238E27FC236}">
                  <a16:creationId xmlns="" xmlns:a16="http://schemas.microsoft.com/office/drawing/2014/main" id="{D6506BB5-B992-4CF3-A6CF-F0C9254C08F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0267019" y="2800611"/>
              <a:ext cx="318745" cy="251879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3" name="直接连接符 242">
              <a:extLst>
                <a:ext uri="{FF2B5EF4-FFF2-40B4-BE49-F238E27FC236}">
                  <a16:creationId xmlns="" xmlns:a16="http://schemas.microsoft.com/office/drawing/2014/main" id="{71E8B248-F271-469C-957B-BEF115FDF5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405380" y="2800611"/>
              <a:ext cx="274466" cy="239712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4" name="Arc 97">
              <a:extLst>
                <a:ext uri="{FF2B5EF4-FFF2-40B4-BE49-F238E27FC236}">
                  <a16:creationId xmlns="" xmlns:a16="http://schemas.microsoft.com/office/drawing/2014/main" id="{C22852F6-216B-4DD8-ACBE-AC57540EB66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0565467" y="2646624"/>
              <a:ext cx="787400" cy="3952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" name="Arc 98">
              <a:extLst>
                <a:ext uri="{FF2B5EF4-FFF2-40B4-BE49-F238E27FC236}">
                  <a16:creationId xmlns="" xmlns:a16="http://schemas.microsoft.com/office/drawing/2014/main" id="{75E51B8D-0808-4BDA-B42E-31D4ED0218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9080" y="2649799"/>
              <a:ext cx="876300" cy="369887"/>
            </a:xfrm>
            <a:custGeom>
              <a:avLst/>
              <a:gdLst>
                <a:gd name="T0" fmla="*/ -1 w 31332"/>
                <a:gd name="T1" fmla="*/ 2316 h 21600"/>
                <a:gd name="T2" fmla="*/ 9732 w 31332"/>
                <a:gd name="T3" fmla="*/ 0 h 21600"/>
                <a:gd name="T4" fmla="*/ 31332 w 31332"/>
                <a:gd name="T5" fmla="*/ 21600 h 21600"/>
                <a:gd name="T6" fmla="*/ -1 w 31332"/>
                <a:gd name="T7" fmla="*/ 2316 h 21600"/>
                <a:gd name="T8" fmla="*/ 9732 w 31332"/>
                <a:gd name="T9" fmla="*/ 0 h 21600"/>
                <a:gd name="T10" fmla="*/ 31332 w 31332"/>
                <a:gd name="T11" fmla="*/ 21600 h 21600"/>
                <a:gd name="T12" fmla="*/ 9732 w 31332"/>
                <a:gd name="T1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32" h="21600" fill="none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</a:path>
                <a:path w="31332" h="21600" stroke="0">
                  <a:moveTo>
                    <a:pt x="-1" y="2316"/>
                  </a:moveTo>
                  <a:cubicBezTo>
                    <a:pt x="3017" y="793"/>
                    <a:pt x="6351" y="-1"/>
                    <a:pt x="9732" y="0"/>
                  </a:cubicBezTo>
                  <a:cubicBezTo>
                    <a:pt x="21661" y="0"/>
                    <a:pt x="31332" y="9670"/>
                    <a:pt x="31332" y="21600"/>
                  </a:cubicBezTo>
                  <a:lnTo>
                    <a:pt x="9732" y="21600"/>
                  </a:lnTo>
                  <a:close/>
                </a:path>
              </a:pathLst>
            </a:custGeom>
            <a:noFill/>
            <a:ln w="9525">
              <a:solidFill>
                <a:srgbClr val="FF33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246" name="直接连接符 245">
              <a:extLst>
                <a:ext uri="{FF2B5EF4-FFF2-40B4-BE49-F238E27FC236}">
                  <a16:creationId xmlns="" xmlns:a16="http://schemas.microsoft.com/office/drawing/2014/main" id="{3CEC7ED5-0922-48F6-8965-E8A75D7A5A7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673326" y="3029211"/>
              <a:ext cx="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7" name="直接连接符 246">
              <a:extLst>
                <a:ext uri="{FF2B5EF4-FFF2-40B4-BE49-F238E27FC236}">
                  <a16:creationId xmlns="" xmlns:a16="http://schemas.microsoft.com/office/drawing/2014/main" id="{E146DCE6-6DFA-4D81-A079-C0B62C384D6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267018" y="3040323"/>
              <a:ext cx="5230" cy="433386"/>
            </a:xfrm>
            <a:prstGeom prst="line">
              <a:avLst/>
            </a:prstGeom>
            <a:solidFill>
              <a:srgbClr val="BBE0E3"/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8" name="箭头: 下 52">
              <a:extLst>
                <a:ext uri="{FF2B5EF4-FFF2-40B4-BE49-F238E27FC236}">
                  <a16:creationId xmlns="" xmlns:a16="http://schemas.microsoft.com/office/drawing/2014/main" id="{1109DE37-4782-4EB6-A460-FE27DE211371}"/>
                </a:ext>
              </a:extLst>
            </p:cNvPr>
            <p:cNvSpPr/>
            <p:nvPr/>
          </p:nvSpPr>
          <p:spPr>
            <a:xfrm rot="10800000">
              <a:off x="10339999" y="3157908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箭头: 下 53">
              <a:extLst>
                <a:ext uri="{FF2B5EF4-FFF2-40B4-BE49-F238E27FC236}">
                  <a16:creationId xmlns="" xmlns:a16="http://schemas.microsoft.com/office/drawing/2014/main" id="{64BA6D65-0AFC-4401-8A4E-14D18CA311E0}"/>
                </a:ext>
              </a:extLst>
            </p:cNvPr>
            <p:cNvSpPr/>
            <p:nvPr/>
          </p:nvSpPr>
          <p:spPr>
            <a:xfrm rot="10800000">
              <a:off x="12553783" y="3148123"/>
              <a:ext cx="105935" cy="23113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连接符: 肘形 59">
            <a:extLst>
              <a:ext uri="{FF2B5EF4-FFF2-40B4-BE49-F238E27FC236}">
                <a16:creationId xmlns="" xmlns:a16="http://schemas.microsoft.com/office/drawing/2014/main" id="{BBBD483D-D285-4F56-9CE7-2FFFFA7D06F6}"/>
              </a:ext>
            </a:extLst>
          </p:cNvPr>
          <p:cNvCxnSpPr>
            <a:cxnSpLocks/>
            <a:endCxn id="129" idx="1"/>
          </p:cNvCxnSpPr>
          <p:nvPr/>
        </p:nvCxnSpPr>
        <p:spPr>
          <a:xfrm>
            <a:off x="8129132" y="2845692"/>
            <a:ext cx="1142932" cy="303178"/>
          </a:xfrm>
          <a:prstGeom prst="bentConnector3">
            <a:avLst>
              <a:gd name="adj1" fmla="val 3148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Text Box 82">
            <a:extLst>
              <a:ext uri="{FF2B5EF4-FFF2-40B4-BE49-F238E27FC236}">
                <a16:creationId xmlns="" xmlns:a16="http://schemas.microsoft.com/office/drawing/2014/main" id="{81ABABCD-546C-4F26-834C-55BC1B1BE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2064" y="3010370"/>
            <a:ext cx="1573735" cy="276999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 kern="0" dirty="0" smtClean="0">
                <a:solidFill>
                  <a:srgbClr val="000000"/>
                </a:solidFill>
              </a:rPr>
              <a:t>HNO3/HF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Reclaim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6" name="Text Box 82">
            <a:extLst>
              <a:ext uri="{FF2B5EF4-FFF2-40B4-BE49-F238E27FC236}">
                <a16:creationId xmlns="" xmlns:a16="http://schemas.microsoft.com/office/drawing/2014/main" id="{D7735C88-830F-4CA7-8B54-0239A85B2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2065" y="3324314"/>
            <a:ext cx="1573734" cy="276999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 kern="0" dirty="0">
                <a:solidFill>
                  <a:srgbClr val="000000"/>
                </a:solidFill>
              </a:rPr>
              <a:t>HNO3/HF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Drain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7" name="AutoShape 26">
            <a:extLst>
              <a:ext uri="{FF2B5EF4-FFF2-40B4-BE49-F238E27FC236}">
                <a16:creationId xmlns="" xmlns:a16="http://schemas.microsoft.com/office/drawing/2014/main" id="{D8697E64-0C52-4F41-AAB7-DE8BCAF9C85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90122" y="3013630"/>
            <a:ext cx="207963" cy="312737"/>
          </a:xfrm>
          <a:prstGeom prst="flowChartCollate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8" name="Isosceles Triangle 86">
            <a:extLst>
              <a:ext uri="{FF2B5EF4-FFF2-40B4-BE49-F238E27FC236}">
                <a16:creationId xmlns="" xmlns:a16="http://schemas.microsoft.com/office/drawing/2014/main" id="{BA0A5241-A6EB-4AC5-97B8-667DD7BEE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6947" y="3204130"/>
            <a:ext cx="219075" cy="160337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 w="31750">
            <a:solidFill>
              <a:srgbClr val="000000"/>
            </a:solidFill>
            <a:round/>
            <a:headEnd/>
            <a:tailEnd type="triangle" w="med" len="med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40" name="连接符: 肘形 62">
            <a:extLst>
              <a:ext uri="{FF2B5EF4-FFF2-40B4-BE49-F238E27FC236}">
                <a16:creationId xmlns="" xmlns:a16="http://schemas.microsoft.com/office/drawing/2014/main" id="{C278C76A-A78B-44DA-BADA-A7B4FD471007}"/>
              </a:ext>
            </a:extLst>
          </p:cNvPr>
          <p:cNvCxnSpPr>
            <a:stCxn id="138" idx="3"/>
            <a:endCxn id="136" idx="1"/>
          </p:cNvCxnSpPr>
          <p:nvPr/>
        </p:nvCxnSpPr>
        <p:spPr>
          <a:xfrm rot="16200000" flipH="1">
            <a:off x="8835102" y="3025850"/>
            <a:ext cx="98347" cy="7755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TextBox 37"/>
          <p:cNvSpPr txBox="1">
            <a:spLocks noChangeArrowheads="1"/>
          </p:cNvSpPr>
          <p:nvPr/>
        </p:nvSpPr>
        <p:spPr bwMode="auto">
          <a:xfrm>
            <a:off x="675726" y="5114934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arm1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126" name="TextBox 37"/>
          <p:cNvSpPr txBox="1">
            <a:spLocks noChangeArrowheads="1"/>
          </p:cNvSpPr>
          <p:nvPr/>
        </p:nvSpPr>
        <p:spPr bwMode="auto">
          <a:xfrm>
            <a:off x="5511109" y="1611186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arm3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sp>
        <p:nvSpPr>
          <p:cNvPr id="139" name="TextBox 25"/>
          <p:cNvSpPr txBox="1">
            <a:spLocks noChangeArrowheads="1"/>
          </p:cNvSpPr>
          <p:nvPr/>
        </p:nvSpPr>
        <p:spPr bwMode="auto">
          <a:xfrm>
            <a:off x="5511053" y="1951305"/>
            <a:ext cx="1511300" cy="27622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solidFill>
                  <a:schemeClr val="bg1"/>
                </a:solidFill>
              </a:rPr>
              <a:t>Nozzle1: N2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142" name="连接符: 肘形 9"/>
          <p:cNvCxnSpPr>
            <a:stCxn id="139" idx="1"/>
          </p:cNvCxnSpPr>
          <p:nvPr/>
        </p:nvCxnSpPr>
        <p:spPr>
          <a:xfrm rot="10800000" flipV="1">
            <a:off x="4797408" y="2088963"/>
            <a:ext cx="713740" cy="292735"/>
          </a:xfrm>
          <a:prstGeom prst="bentConnector3">
            <a:avLst>
              <a:gd name="adj1" fmla="val 49911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连接符: 肘形 10"/>
          <p:cNvCxnSpPr>
            <a:stCxn id="119" idx="0"/>
          </p:cNvCxnSpPr>
          <p:nvPr/>
        </p:nvCxnSpPr>
        <p:spPr>
          <a:xfrm rot="16200000">
            <a:off x="1408413" y="3625028"/>
            <a:ext cx="1476375" cy="150304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4" name="TextBox 25"/>
          <p:cNvSpPr txBox="1">
            <a:spLocks noChangeArrowheads="1"/>
          </p:cNvSpPr>
          <p:nvPr/>
        </p:nvSpPr>
        <p:spPr bwMode="auto">
          <a:xfrm>
            <a:off x="728963" y="5466777"/>
            <a:ext cx="1815465" cy="276999"/>
          </a:xfrm>
          <a:prstGeom prst="rect">
            <a:avLst/>
          </a:prstGeom>
          <a:solidFill>
            <a:srgbClr val="FF00F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Nozzle1: </a:t>
            </a:r>
            <a:r>
              <a:rPr lang="en-US" dirty="0"/>
              <a:t>HNO3/HF</a:t>
            </a:r>
          </a:p>
        </p:txBody>
      </p:sp>
      <p:sp>
        <p:nvSpPr>
          <p:cNvPr id="145" name="TextBox 25"/>
          <p:cNvSpPr txBox="1">
            <a:spLocks noChangeArrowheads="1"/>
          </p:cNvSpPr>
          <p:nvPr/>
        </p:nvSpPr>
        <p:spPr bwMode="auto">
          <a:xfrm>
            <a:off x="881580" y="1719227"/>
            <a:ext cx="1511300" cy="275590"/>
          </a:xfrm>
          <a:prstGeom prst="rect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anchor="ctr">
            <a:spAutoFit/>
          </a:bodyPr>
          <a:lstStyle>
            <a:defPPr>
              <a:defRPr lang="zh-CN"/>
            </a:defPPr>
            <a:lvl1pPr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/>
              <a:t>Nozzle1: DIW CO2</a:t>
            </a:r>
            <a:endParaRPr lang="zh-CN" altLang="en-US" dirty="0"/>
          </a:p>
        </p:txBody>
      </p:sp>
      <p:sp>
        <p:nvSpPr>
          <p:cNvPr id="146" name="TextBox 37"/>
          <p:cNvSpPr txBox="1">
            <a:spLocks noChangeArrowheads="1"/>
          </p:cNvSpPr>
          <p:nvPr/>
        </p:nvSpPr>
        <p:spPr bwMode="auto">
          <a:xfrm>
            <a:off x="821815" y="1379278"/>
            <a:ext cx="1439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b="1">
                <a:solidFill>
                  <a:schemeClr val="accent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600" u="sng" dirty="0">
                <a:solidFill>
                  <a:schemeClr val="tx1"/>
                </a:solidFill>
              </a:rPr>
              <a:t>Swing </a:t>
            </a:r>
            <a:r>
              <a:rPr lang="en-US" altLang="zh-CN" sz="1600" u="sng" dirty="0" smtClean="0">
                <a:solidFill>
                  <a:schemeClr val="tx1"/>
                </a:solidFill>
              </a:rPr>
              <a:t>arm2</a:t>
            </a:r>
            <a:endParaRPr lang="zh-CN" altLang="en-US" sz="1600" u="sng" dirty="0">
              <a:solidFill>
                <a:schemeClr val="tx1"/>
              </a:solidFill>
            </a:endParaRPr>
          </a:p>
        </p:txBody>
      </p:sp>
      <p:cxnSp>
        <p:nvCxnSpPr>
          <p:cNvPr id="147" name="连接符: 肘形 60"/>
          <p:cNvCxnSpPr>
            <a:stCxn id="145" idx="3"/>
          </p:cNvCxnSpPr>
          <p:nvPr/>
        </p:nvCxnSpPr>
        <p:spPr>
          <a:xfrm>
            <a:off x="2392663" y="1856973"/>
            <a:ext cx="730885" cy="34925"/>
          </a:xfrm>
          <a:prstGeom prst="bentConnector3">
            <a:avLst>
              <a:gd name="adj1" fmla="val 5004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9" name="Text Box 82">
            <a:extLst>
              <a:ext uri="{FF2B5EF4-FFF2-40B4-BE49-F238E27FC236}">
                <a16:creationId xmlns="" xmlns:a16="http://schemas.microsoft.com/office/drawing/2014/main" id="{D7735C88-830F-4CA7-8B54-0239A85B2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8882" y="5788099"/>
            <a:ext cx="1764923" cy="276999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 kern="0" dirty="0">
                <a:solidFill>
                  <a:srgbClr val="000000"/>
                </a:solidFill>
              </a:rPr>
              <a:t>HNO3/HF </a:t>
            </a:r>
            <a:r>
              <a:rPr lang="en-US" altLang="zh-CN" sz="1200" b="1" kern="0" dirty="0" smtClean="0">
                <a:solidFill>
                  <a:srgbClr val="000000"/>
                </a:solidFill>
              </a:rPr>
              <a:t>rinse </a:t>
            </a: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Drain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3" name="文本框 5">
            <a:extLst>
              <a:ext uri="{FF2B5EF4-FFF2-40B4-BE49-F238E27FC236}">
                <a16:creationId xmlns="" xmlns:a16="http://schemas.microsoft.com/office/drawing/2014/main" id="{F1C3EC0D-496E-4A1B-9AA6-9FAE6CBA6B3B}"/>
              </a:ext>
            </a:extLst>
          </p:cNvPr>
          <p:cNvSpPr txBox="1"/>
          <p:nvPr/>
        </p:nvSpPr>
        <p:spPr>
          <a:xfrm>
            <a:off x="475730" y="221489"/>
            <a:ext cx="11716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微软雅黑" panose="020B0503020204020204" pitchFamily="34" charset="-122"/>
              <a:buChar char="※"/>
            </a:pP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en-US" altLang="zh-CN" sz="28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Backside </a:t>
            </a:r>
            <a:r>
              <a:rPr lang="en-US" altLang="zh-CN" sz="2800" b="1" dirty="0" smtClean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Clean Chamber Configuration </a:t>
            </a:r>
            <a:endParaRPr lang="en-US" altLang="zh-CN" sz="28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98123" y="974035"/>
            <a:ext cx="2150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Chamber 1-2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123903525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4451</TotalTime>
  <Words>1082</Words>
  <Application>Microsoft Office PowerPoint</Application>
  <PresentationFormat>自定义</PresentationFormat>
  <Paragraphs>372</Paragraphs>
  <Slides>17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ASUS</cp:lastModifiedBy>
  <cp:revision>614</cp:revision>
  <cp:lastPrinted>2019-05-06T09:49:13Z</cp:lastPrinted>
  <dcterms:created xsi:type="dcterms:W3CDTF">2018-08-15T08:39:03Z</dcterms:created>
  <dcterms:modified xsi:type="dcterms:W3CDTF">2021-05-13T11:58:22Z</dcterms:modified>
</cp:coreProperties>
</file>

<file path=docProps/thumbnail.jpeg>
</file>